
<file path=[Content_Types].xml><?xml version="1.0" encoding="utf-8"?>
<Types xmlns="http://schemas.openxmlformats.org/package/2006/content-types">
  <Default ContentType="image/jpeg" Extension="jpg"/>
  <Default ContentType="application/x-fontdata" Extension="fntdata"/>
  <Default ContentType="application/xml" Extension="xml"/>
  <Default ContentType="image/png" Extension="png"/>
  <Default ContentType="application/vnd.openxmlformats-package.relationships+xml" Extension="rels"/>
  <Override ContentType="application/vnd.openxmlformats-officedocument.presentationml.notesSlide+xml" PartName="/ppt/notesSlides/notesSlide6.xml"/>
  <Override ContentType="application/vnd.openxmlformats-officedocument.presentationml.notesSlide+xml" PartName="/ppt/notesSlides/notesSlide13.xml"/>
  <Override ContentType="application/vnd.openxmlformats-officedocument.presentationml.notesSlide+xml" PartName="/ppt/notesSlides/notesSlide1.xml"/>
  <Override ContentType="application/vnd.openxmlformats-officedocument.presentationml.notesSlide+xml" PartName="/ppt/notesSlides/notesSlide3.xml"/>
  <Override ContentType="application/vnd.openxmlformats-officedocument.presentationml.notesSlide+xml" PartName="/ppt/notesSlides/notesSlide9.xml"/>
  <Override ContentType="application/vnd.openxmlformats-officedocument.presentationml.notesSlide+xml" PartName="/ppt/notesSlides/notesSlide7.xml"/>
  <Override ContentType="application/vnd.openxmlformats-officedocument.presentationml.notesSlide+xml" PartName="/ppt/notesSlides/notesSlide11.xml"/>
  <Override ContentType="application/vnd.openxmlformats-officedocument.presentationml.notesSlide+xml" PartName="/ppt/notesSlides/notesSlide5.xml"/>
  <Override ContentType="application/vnd.openxmlformats-officedocument.presentationml.notesSlide+xml" PartName="/ppt/notesSlides/notesSlide12.xml"/>
  <Override ContentType="application/vnd.openxmlformats-officedocument.presentationml.notesSlide+xml" PartName="/ppt/notesSlides/notesSlide8.xml"/>
  <Override ContentType="application/vnd.openxmlformats-officedocument.presentationml.notesSlide+xml" PartName="/ppt/notesSlides/notesSlide2.xml"/>
  <Override ContentType="application/vnd.openxmlformats-officedocument.presentationml.notesSlide+xml" PartName="/ppt/notesSlides/notesSlide4.xml"/>
  <Override ContentType="application/vnd.openxmlformats-officedocument.presentationml.notesSlide+xml" PartName="/ppt/notesSlides/notesSlide10.xml"/>
  <Override ContentType="application/vnd.openxmlformats-officedocument.presentationml.slideLayout+xml" PartName="/ppt/slideLayouts/slideLayout3.xml"/>
  <Override ContentType="application/vnd.openxmlformats-officedocument.presentationml.slideLayout+xml" PartName="/ppt/slideLayouts/slideLayout4.xml"/>
  <Override ContentType="application/vnd.openxmlformats-officedocument.presentationml.slideLayout+xml" PartName="/ppt/slideLayouts/slideLayout5.xml"/>
  <Override ContentType="application/vnd.openxmlformats-officedocument.presentationml.slideLayout+xml" PartName="/ppt/slideLayouts/slideLayout2.xml"/>
  <Override ContentType="application/vnd.openxmlformats-officedocument.presentationml.slideLayout+xml" PartName="/ppt/slideLayouts/slideLayout11.xml"/>
  <Override ContentType="application/vnd.openxmlformats-officedocument.presentationml.slideLayout+xml" PartName="/ppt/slideLayouts/slideLayout1.xml"/>
  <Override ContentType="application/vnd.openxmlformats-officedocument.presentationml.slideLayout+xml" PartName="/ppt/slideLayouts/slideLayout10.xml"/>
  <Override ContentType="application/vnd.openxmlformats-officedocument.presentationml.slideLayout+xml" PartName="/ppt/slideLayouts/slideLayout7.xml"/>
  <Override ContentType="application/vnd.openxmlformats-officedocument.presentationml.slideLayout+xml" PartName="/ppt/slideLayouts/slideLayout6.xml"/>
  <Override ContentType="application/vnd.openxmlformats-officedocument.presentationml.slideLayout+xml" PartName="/ppt/slideLayouts/slideLayout8.xml"/>
  <Override ContentType="application/vnd.openxmlformats-officedocument.presentationml.slideLayout+xml" PartName="/ppt/slideLayouts/slideLayout9.xml"/>
  <Override ContentType="application/vnd.openxmlformats-officedocument.presentationml.slideMaster+xml" PartName="/ppt/slideMasters/slideMaster1.xml"/>
  <Override ContentType="application/vnd.openxmlformats-officedocument.presentationml.slide+xml" PartName="/ppt/slides/slide4.xml"/>
  <Override ContentType="application/vnd.openxmlformats-officedocument.presentationml.slide+xml" PartName="/ppt/slides/slide11.xml"/>
  <Override ContentType="application/vnd.openxmlformats-officedocument.presentationml.slide+xml" PartName="/ppt/slides/slide1.xml"/>
  <Override ContentType="application/vnd.openxmlformats-officedocument.presentationml.slide+xml" PartName="/ppt/slides/slide3.xml"/>
  <Override ContentType="application/vnd.openxmlformats-officedocument.presentationml.slide+xml" PartName="/ppt/slides/slide9.xml"/>
  <Override ContentType="application/vnd.openxmlformats-officedocument.presentationml.slide+xml" PartName="/ppt/slides/slide13.xml"/>
  <Override ContentType="application/vnd.openxmlformats-officedocument.presentationml.slide+xml" PartName="/ppt/slides/slide5.xml"/>
  <Override ContentType="application/vnd.openxmlformats-officedocument.presentationml.slide+xml" PartName="/ppt/slides/slide7.xml"/>
  <Override ContentType="application/vnd.openxmlformats-officedocument.presentationml.slide+xml" PartName="/ppt/slides/slide12.xml"/>
  <Override ContentType="application/vnd.openxmlformats-officedocument.presentationml.slide+xml" PartName="/ppt/slides/slide10.xml"/>
  <Override ContentType="application/vnd.openxmlformats-officedocument.presentationml.slide+xml" PartName="/ppt/slides/slide2.xml"/>
  <Override ContentType="application/vnd.openxmlformats-officedocument.presentationml.slide+xml" PartName="/ppt/slides/slide6.xml"/>
  <Override ContentType="application/vnd.openxmlformats-officedocument.presentationml.slide+xml" PartName="/ppt/slides/slide8.xml"/>
  <Override ContentType="application/vnd.openxmlformats-officedocument.presentationml.notesMaster+xml" PartName="/ppt/notesMasters/notesMaster1.xml"/>
  <Override ContentType="application/vnd.openxmlformats-officedocument.presentationml.presentation.main+xml" PartName="/ppt/presentation.xml"/>
  <Override ContentType="application/vnd.openxmlformats-officedocument.presentationml.presProps+xml" PartName="/ppt/presProps.xml"/>
  <Override ContentType="application/vnd.openxmlformats-officedocument.theme+xml" PartName="/ppt/theme/theme1.xml"/>
  <Override ContentType="application/vnd.openxmlformats-officedocument.theme+xml" PartName="/ppt/theme/theme2.xml"/>
  <Override ContentType="application/vnd.openxmlformats-officedocument.presentationml.viewProps+xml" PartName="/ppt/viewProps.xml"/>
</Types>
</file>

<file path=_rels/.rels><?xml version="1.0" encoding="UTF-8" standalone="yes"?><Relationships xmlns="http://schemas.openxmlformats.org/package/2006/relationships"><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autoCompressPictures="0" embedTrueTypeFonts="1" strictFirstAndLastChars="0" saveSubsetFonts="1">
  <p:sldMasterIdLst>
    <p:sldMasterId id="2147483659" r:id="rId4"/>
  </p:sldMasterIdLst>
  <p:notesMasterIdLst>
    <p:notesMasterId r:id="rId5"/>
  </p:notesMasterIdLst>
  <p:sldIdLst>
    <p:sldId id="256" r:id="rId6"/>
    <p:sldId id="257" r:id="rId7"/>
    <p:sldId id="258" r:id="rId8"/>
    <p:sldId id="259" r:id="rId9"/>
    <p:sldId id="260" r:id="rId10"/>
    <p:sldId id="261" r:id="rId11"/>
    <p:sldId id="262" r:id="rId12"/>
    <p:sldId id="263" r:id="rId13"/>
    <p:sldId id="264" r:id="rId14"/>
    <p:sldId id="265" r:id="rId15"/>
    <p:sldId id="266" r:id="rId16"/>
    <p:sldId id="267" r:id="rId17"/>
    <p:sldId id="268" r:id="rId18"/>
  </p:sldIdLst>
  <p:sldSz cy="5143500" cx="9144000"/>
  <p:notesSz cx="6858000" cy="9144000"/>
  <p:embeddedFontLst>
    <p:embeddedFont>
      <p:font typeface="Montserrat"/>
      <p:regular r:id="rId19"/>
      <p:bold r:id="rId20"/>
      <p:italic r:id="rId21"/>
      <p:boldItalic r:id="rId22"/>
    </p:embeddedFont>
    <p:embeddedFont>
      <p:font typeface="Lato"/>
      <p:regular r:id="rId23"/>
      <p:bold r:id="rId24"/>
      <p:italic r:id="rId25"/>
      <p:boldItalic r:id="rId26"/>
    </p:embeddedFont>
  </p:embeddedFontLst>
  <p:defaultText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defaultTextStyle>
  <p:extLst>
    <p:ext uri="{EFAFB233-063F-42B5-8137-9DF3F51BA10A}">
      <p15:sldGuideLst>
        <p15:guide id="1" orient="horz" pos="1620">
          <p15:clr>
            <a:srgbClr val="747775"/>
          </p15:clr>
        </p15:guide>
        <p15:guide id="2" pos="2880">
          <p15:clr>
            <a:srgbClr val="747775"/>
          </p15:clr>
        </p15:guide>
      </p15:sldGuideLst>
    </p:ext>
  </p:extLst>
</p:presentation>
</file>

<file path=ppt/presProps.xml><?xml version="1.0" encoding="utf-8"?>
<p:presentation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file>

<file path=ppt/viewProps.xml><?xml version="1.0" encoding="utf-8"?>
<p:viewP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Comments="0">
  <p:slideViewPr>
    <p:cSldViewPr snapToGrid="0">
      <p:cViewPr varScale="1">
        <p:scale>
          <a:sx n="100" d="100"/>
          <a:sy n="100" d="100"/>
        </p:scale>
        <p:origin x="0" y="0"/>
      </p:cViewPr>
      <p:guideLst>
        <p:guide pos="1620" orient="horz"/>
        <p:guide pos="2880"/>
      </p:guideLst>
    </p:cSldViewPr>
  </p:slideViewPr>
</p:viewPr>
</file>

<file path=ppt/_rels/presentation.xml.rels><?xml version="1.0" encoding="UTF-8" standalone="yes"?><Relationships xmlns="http://schemas.openxmlformats.org/package/2006/relationships"><Relationship Id="rId20" Type="http://schemas.openxmlformats.org/officeDocument/2006/relationships/font" Target="fonts/Montserrat-bold.fntdata"/><Relationship Id="rId22" Type="http://schemas.openxmlformats.org/officeDocument/2006/relationships/font" Target="fonts/Montserrat-boldItalic.fntdata"/><Relationship Id="rId21" Type="http://schemas.openxmlformats.org/officeDocument/2006/relationships/font" Target="fonts/Montserrat-italic.fntdata"/><Relationship Id="rId24" Type="http://schemas.openxmlformats.org/officeDocument/2006/relationships/font" Target="fonts/Lato-bold.fntdata"/><Relationship Id="rId23" Type="http://schemas.openxmlformats.org/officeDocument/2006/relationships/font" Target="fonts/Lato-regular.fntdata"/><Relationship Id="rId1" Type="http://schemas.openxmlformats.org/officeDocument/2006/relationships/theme" Target="theme/theme1.xml"/><Relationship Id="rId2" Type="http://schemas.openxmlformats.org/officeDocument/2006/relationships/viewProps" Target="viewProps.xml"/><Relationship Id="rId3" Type="http://schemas.openxmlformats.org/officeDocument/2006/relationships/presProps" Target="presProps.xml"/><Relationship Id="rId4" Type="http://schemas.openxmlformats.org/officeDocument/2006/relationships/slideMaster" Target="slideMasters/slideMaster1.xml"/><Relationship Id="rId9" Type="http://schemas.openxmlformats.org/officeDocument/2006/relationships/slide" Target="slides/slide4.xml"/><Relationship Id="rId26" Type="http://schemas.openxmlformats.org/officeDocument/2006/relationships/font" Target="fonts/Lato-boldItalic.fntdata"/><Relationship Id="rId25" Type="http://schemas.openxmlformats.org/officeDocument/2006/relationships/font" Target="fonts/Lato-italic.fntdata"/><Relationship Id="rId5" Type="http://schemas.openxmlformats.org/officeDocument/2006/relationships/notesMaster" Target="notesMasters/notesMaster1.xml"/><Relationship Id="rId6" Type="http://schemas.openxmlformats.org/officeDocument/2006/relationships/slide" Target="slides/slide1.xml"/><Relationship Id="rId7" Type="http://schemas.openxmlformats.org/officeDocument/2006/relationships/slide" Target="slides/slide2.xml"/><Relationship Id="rId8" Type="http://schemas.openxmlformats.org/officeDocument/2006/relationships/slide" Target="slides/slide3.xml"/><Relationship Id="rId11" Type="http://schemas.openxmlformats.org/officeDocument/2006/relationships/slide" Target="slides/slide6.xml"/><Relationship Id="rId10" Type="http://schemas.openxmlformats.org/officeDocument/2006/relationships/slide" Target="slides/slide5.xml"/><Relationship Id="rId13" Type="http://schemas.openxmlformats.org/officeDocument/2006/relationships/slide" Target="slides/slide8.xml"/><Relationship Id="rId12" Type="http://schemas.openxmlformats.org/officeDocument/2006/relationships/slide" Target="slides/slide7.xml"/><Relationship Id="rId15" Type="http://schemas.openxmlformats.org/officeDocument/2006/relationships/slide" Target="slides/slide10.xml"/><Relationship Id="rId14" Type="http://schemas.openxmlformats.org/officeDocument/2006/relationships/slide" Target="slides/slide9.xml"/><Relationship Id="rId17" Type="http://schemas.openxmlformats.org/officeDocument/2006/relationships/slide" Target="slides/slide12.xml"/><Relationship Id="rId16" Type="http://schemas.openxmlformats.org/officeDocument/2006/relationships/slide" Target="slides/slide11.xml"/><Relationship Id="rId19" Type="http://schemas.openxmlformats.org/officeDocument/2006/relationships/font" Target="fonts/Montserrat-regular.fntdata"/><Relationship Id="rId18" Type="http://schemas.openxmlformats.org/officeDocument/2006/relationships/slide" Target="slides/slide13.xml"/></Relationships>
</file>

<file path=ppt/media/image1.png>
</file>

<file path=ppt/media/image2.png>
</file>

<file path=ppt/media/image3.png>
</file>

<file path=ppt/media/image4.png>
</file>

<file path=ppt/media/image5.jp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 name="Shape 2"/>
        <p:cNvGrpSpPr/>
        <p:nvPr/>
      </p:nvGrpSpPr>
      <p:grpSpPr>
        <a:xfrm>
          <a:off x="0" y="0"/>
          <a:ext cx="0" cy="0"/>
          <a:chOff x="0" y="0"/>
          <a:chExt cx="0" cy="0"/>
        </a:xfrm>
      </p:grpSpPr>
      <p:sp>
        <p:nvSpPr>
          <p:cNvPr id="3" name="Google Shape;3;n"/>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a:noFill/>
          <a:ln cap="flat" cmpd="sng" w="9525">
            <a:solidFill>
              <a:srgbClr val="000000"/>
            </a:solidFill>
            <a:prstDash val="solid"/>
            <a:round/>
            <a:headEnd len="sm" w="sm" type="none"/>
            <a:tailEnd len="sm" w="sm" type="none"/>
          </a:ln>
        </p:spPr>
      </p:sp>
      <p:sp>
        <p:nvSpPr>
          <p:cNvPr id="4" name="Google Shape;4;n"/>
          <p:cNvSpPr txBox="1"/>
          <p:nvPr>
            <p:ph idx="1" type="body"/>
          </p:nvPr>
        </p:nvSpPr>
        <p:spPr>
          <a:xfrm>
            <a:off x="685800" y="4343400"/>
            <a:ext cx="5486400" cy="4114800"/>
          </a:xfrm>
          <a:prstGeom prst="rect">
            <a:avLst/>
          </a:prstGeom>
          <a:noFill/>
          <a:ln>
            <a:noFill/>
          </a:ln>
        </p:spPr>
        <p:txBody>
          <a:bodyPr anchorCtr="0" anchor="t" bIns="91425" lIns="91425" spcFirstLastPara="1" rIns="91425" wrap="square" tIns="91425">
            <a:noAutofit/>
          </a:bodyPr>
          <a:lstStyle>
            <a:lvl1pPr indent="-298450" lvl="0" marL="457200">
              <a:spcBef>
                <a:spcPts val="0"/>
              </a:spcBef>
              <a:spcAft>
                <a:spcPts val="0"/>
              </a:spcAft>
              <a:buSzPts val="1100"/>
              <a:buChar char="●"/>
              <a:defRPr sz="1100"/>
            </a:lvl1pPr>
            <a:lvl2pPr indent="-298450" lvl="1" marL="914400">
              <a:spcBef>
                <a:spcPts val="0"/>
              </a:spcBef>
              <a:spcAft>
                <a:spcPts val="0"/>
              </a:spcAft>
              <a:buSzPts val="1100"/>
              <a:buChar char="○"/>
              <a:defRPr sz="1100"/>
            </a:lvl2pPr>
            <a:lvl3pPr indent="-298450" lvl="2" marL="1371600">
              <a:spcBef>
                <a:spcPts val="0"/>
              </a:spcBef>
              <a:spcAft>
                <a:spcPts val="0"/>
              </a:spcAft>
              <a:buSzPts val="1100"/>
              <a:buChar char="■"/>
              <a:defRPr sz="1100"/>
            </a:lvl3pPr>
            <a:lvl4pPr indent="-298450" lvl="3" marL="1828800">
              <a:spcBef>
                <a:spcPts val="0"/>
              </a:spcBef>
              <a:spcAft>
                <a:spcPts val="0"/>
              </a:spcAft>
              <a:buSzPts val="1100"/>
              <a:buChar char="●"/>
              <a:defRPr sz="1100"/>
            </a:lvl4pPr>
            <a:lvl5pPr indent="-298450" lvl="4" marL="2286000">
              <a:spcBef>
                <a:spcPts val="0"/>
              </a:spcBef>
              <a:spcAft>
                <a:spcPts val="0"/>
              </a:spcAft>
              <a:buSzPts val="1100"/>
              <a:buChar char="○"/>
              <a:defRPr sz="1100"/>
            </a:lvl5pPr>
            <a:lvl6pPr indent="-298450" lvl="5" marL="2743200">
              <a:spcBef>
                <a:spcPts val="0"/>
              </a:spcBef>
              <a:spcAft>
                <a:spcPts val="0"/>
              </a:spcAft>
              <a:buSzPts val="1100"/>
              <a:buChar char="■"/>
              <a:defRPr sz="1100"/>
            </a:lvl6pPr>
            <a:lvl7pPr indent="-298450" lvl="6" marL="3200400">
              <a:spcBef>
                <a:spcPts val="0"/>
              </a:spcBef>
              <a:spcAft>
                <a:spcPts val="0"/>
              </a:spcAft>
              <a:buSzPts val="1100"/>
              <a:buChar char="●"/>
              <a:defRPr sz="1100"/>
            </a:lvl7pPr>
            <a:lvl8pPr indent="-298450" lvl="7" marL="3657600">
              <a:spcBef>
                <a:spcPts val="0"/>
              </a:spcBef>
              <a:spcAft>
                <a:spcPts val="0"/>
              </a:spcAft>
              <a:buSzPts val="1100"/>
              <a:buChar char="○"/>
              <a:defRPr sz="1100"/>
            </a:lvl8pPr>
            <a:lvl9pPr indent="-298450" lvl="8" marL="4114800">
              <a:spcBef>
                <a:spcPts val="0"/>
              </a:spcBef>
              <a:spcAft>
                <a:spcPts val="0"/>
              </a:spcAft>
              <a:buSzPts val="1100"/>
              <a:buChar char="■"/>
              <a:defRPr sz="1100"/>
            </a:lvl9pPr>
          </a:lstStyle>
          <a:p/>
        </p:txBody>
      </p:sp>
    </p:spTree>
  </p:cSld>
  <p:clrMap accent1="accent1" accent2="accent2" accent3="accent3" accent4="accent4" accent5="accent5" accent6="accent6" bg1="lt1" bg2="dk2" tx1="dk1" tx2="lt2" folHlink="folHlink" hlink="hlink"/>
  <p:notes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0" name="Shape 130"/>
        <p:cNvGrpSpPr/>
        <p:nvPr/>
      </p:nvGrpSpPr>
      <p:grpSpPr>
        <a:xfrm>
          <a:off x="0" y="0"/>
          <a:ext cx="0" cy="0"/>
          <a:chOff x="0" y="0"/>
          <a:chExt cx="0" cy="0"/>
        </a:xfrm>
      </p:grpSpPr>
      <p:sp>
        <p:nvSpPr>
          <p:cNvPr id="131" name="Google Shape;131;p:notes"/>
          <p:cNvSpPr/>
          <p:nvPr>
            <p:ph idx="2" type="sldImg"/>
          </p:nvPr>
        </p:nvSpPr>
        <p:spPr>
          <a:xfrm>
            <a:off x="381300" y="685800"/>
            <a:ext cx="6096075" cy="3429000"/>
          </a:xfrm>
          <a:custGeom>
            <a:rect b="b" l="l" r="r" t="t"/>
            <a:pathLst>
              <a:path extrusionOk="0" h="120000" w="120000">
                <a:moveTo>
                  <a:pt x="0" y="0"/>
                </a:moveTo>
                <a:lnTo>
                  <a:pt x="120000" y="0"/>
                </a:lnTo>
                <a:lnTo>
                  <a:pt x="120000" y="120000"/>
                </a:lnTo>
                <a:lnTo>
                  <a:pt x="0" y="120000"/>
                </a:lnTo>
                <a:close/>
              </a:path>
            </a:pathLst>
          </a:custGeom>
        </p:spPr>
      </p:sp>
      <p:sp>
        <p:nvSpPr>
          <p:cNvPr id="132" name="Google Shape;132;p: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According to the World Health Organization, air pollution contributes to over 7 million premature deaths annually. But pollution is not evenly distributed—it fluctuates by location, time of day, and even season. My analysis focuses on identifying these variations using spatial mapping and temporal trends, helping us understand when and where air quality is most concerning, so that we can adapt to our circumstances accordingly.</a:t>
            </a:r>
            <a:endParaRPr/>
          </a:p>
        </p:txBody>
      </p:sp>
    </p:spTree>
  </p:cSld>
  <p:clrMapOvr>
    <a:masterClrMapping/>
  </p:clrMapOvr>
</p:notes>
</file>

<file path=ppt/notesSlides/notesSlide10.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95" name="Shape 195"/>
        <p:cNvGrpSpPr/>
        <p:nvPr/>
      </p:nvGrpSpPr>
      <p:grpSpPr>
        <a:xfrm>
          <a:off x="0" y="0"/>
          <a:ext cx="0" cy="0"/>
          <a:chOff x="0" y="0"/>
          <a:chExt cx="0" cy="0"/>
        </a:xfrm>
      </p:grpSpPr>
      <p:sp>
        <p:nvSpPr>
          <p:cNvPr id="196" name="Google Shape;196;g341c3bc028e_0_74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7" name="Google Shape;197;g341c3bc028e_0_74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1" name="Shape 201"/>
        <p:cNvGrpSpPr/>
        <p:nvPr/>
      </p:nvGrpSpPr>
      <p:grpSpPr>
        <a:xfrm>
          <a:off x="0" y="0"/>
          <a:ext cx="0" cy="0"/>
          <a:chOff x="0" y="0"/>
          <a:chExt cx="0" cy="0"/>
        </a:xfrm>
      </p:grpSpPr>
      <p:sp>
        <p:nvSpPr>
          <p:cNvPr id="202" name="Google Shape;202;g341c3bc028e_0_77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3" name="Google Shape;203;g341c3bc028e_0_77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Because of how we simulated the health metrics, the analysis was not very interesting so I opted not to include it in the presentation.</a:t>
            </a:r>
            <a:r>
              <a:rPr lang="en-GB">
                <a:solidFill>
                  <a:schemeClr val="dk1"/>
                </a:solidFill>
              </a:rPr>
              <a:t>To improve the model, I could have incorporated variables like </a:t>
            </a:r>
            <a:r>
              <a:rPr b="1" lang="en-GB">
                <a:solidFill>
                  <a:schemeClr val="dk1"/>
                </a:solidFill>
              </a:rPr>
              <a:t>temperature</a:t>
            </a:r>
            <a:r>
              <a:rPr lang="en-GB">
                <a:solidFill>
                  <a:schemeClr val="dk1"/>
                </a:solidFill>
              </a:rPr>
              <a:t>, </a:t>
            </a:r>
            <a:r>
              <a:rPr b="1" lang="en-GB">
                <a:solidFill>
                  <a:schemeClr val="dk1"/>
                </a:solidFill>
              </a:rPr>
              <a:t>humidity</a:t>
            </a:r>
            <a:r>
              <a:rPr lang="en-GB">
                <a:solidFill>
                  <a:schemeClr val="dk1"/>
                </a:solidFill>
              </a:rPr>
              <a:t>, </a:t>
            </a:r>
            <a:r>
              <a:rPr b="1" lang="en-GB">
                <a:solidFill>
                  <a:schemeClr val="dk1"/>
                </a:solidFill>
              </a:rPr>
              <a:t>elevation</a:t>
            </a:r>
            <a:r>
              <a:rPr lang="en-GB">
                <a:solidFill>
                  <a:schemeClr val="dk1"/>
                </a:solidFill>
              </a:rPr>
              <a:t>, </a:t>
            </a:r>
            <a:r>
              <a:rPr b="1" lang="en-GB">
                <a:solidFill>
                  <a:schemeClr val="dk1"/>
                </a:solidFill>
              </a:rPr>
              <a:t>running pace</a:t>
            </a:r>
            <a:r>
              <a:rPr lang="en-GB">
                <a:solidFill>
                  <a:schemeClr val="dk1"/>
                </a:solidFill>
              </a:rPr>
              <a:t>, and factors like </a:t>
            </a:r>
            <a:r>
              <a:rPr b="1" lang="en-GB">
                <a:solidFill>
                  <a:schemeClr val="dk1"/>
                </a:solidFill>
              </a:rPr>
              <a:t>fitness level</a:t>
            </a:r>
            <a:r>
              <a:rPr lang="en-GB">
                <a:solidFill>
                  <a:schemeClr val="dk1"/>
                </a:solidFill>
              </a:rPr>
              <a:t>, </a:t>
            </a:r>
            <a:r>
              <a:rPr b="1" lang="en-GB">
                <a:solidFill>
                  <a:schemeClr val="dk1"/>
                </a:solidFill>
              </a:rPr>
              <a:t>fatigue</a:t>
            </a:r>
            <a:r>
              <a:rPr lang="en-GB">
                <a:solidFill>
                  <a:schemeClr val="dk1"/>
                </a:solidFill>
              </a:rPr>
              <a:t>, and </a:t>
            </a:r>
            <a:r>
              <a:rPr b="1" lang="en-GB">
                <a:solidFill>
                  <a:schemeClr val="dk1"/>
                </a:solidFill>
              </a:rPr>
              <a:t>terrain</a:t>
            </a:r>
            <a:r>
              <a:rPr lang="en-GB">
                <a:solidFill>
                  <a:schemeClr val="dk1"/>
                </a:solidFill>
              </a:rPr>
              <a:t>. Using physiological datasets, I could have joined data based on </a:t>
            </a:r>
            <a:r>
              <a:rPr b="1" lang="en-GB">
                <a:solidFill>
                  <a:schemeClr val="dk1"/>
                </a:solidFill>
              </a:rPr>
              <a:t>time of day</a:t>
            </a:r>
            <a:r>
              <a:rPr lang="en-GB">
                <a:solidFill>
                  <a:schemeClr val="dk1"/>
                </a:solidFill>
              </a:rPr>
              <a:t> and applied machine learning to model the effects of </a:t>
            </a:r>
            <a:r>
              <a:rPr b="1" lang="en-GB">
                <a:solidFill>
                  <a:schemeClr val="dk1"/>
                </a:solidFill>
              </a:rPr>
              <a:t>NO₂</a:t>
            </a:r>
            <a:r>
              <a:rPr lang="en-GB">
                <a:solidFill>
                  <a:schemeClr val="dk1"/>
                </a:solidFill>
              </a:rPr>
              <a:t>, </a:t>
            </a:r>
            <a:r>
              <a:rPr b="1" lang="en-GB">
                <a:solidFill>
                  <a:schemeClr val="dk1"/>
                </a:solidFill>
              </a:rPr>
              <a:t>PM2.5</a:t>
            </a:r>
            <a:r>
              <a:rPr lang="en-GB">
                <a:solidFill>
                  <a:schemeClr val="dk1"/>
                </a:solidFill>
              </a:rPr>
              <a:t>, </a:t>
            </a:r>
            <a:r>
              <a:rPr b="1" lang="en-GB">
                <a:solidFill>
                  <a:schemeClr val="dk1"/>
                </a:solidFill>
              </a:rPr>
              <a:t>temperature</a:t>
            </a:r>
            <a:r>
              <a:rPr lang="en-GB">
                <a:solidFill>
                  <a:schemeClr val="dk1"/>
                </a:solidFill>
              </a:rPr>
              <a:t>, and </a:t>
            </a:r>
            <a:r>
              <a:rPr b="1" lang="en-GB">
                <a:solidFill>
                  <a:schemeClr val="dk1"/>
                </a:solidFill>
              </a:rPr>
              <a:t>running pace</a:t>
            </a:r>
            <a:r>
              <a:rPr lang="en-GB">
                <a:solidFill>
                  <a:schemeClr val="dk1"/>
                </a:solidFill>
              </a:rPr>
              <a:t> on health metrics. This would enable analysis using </a:t>
            </a:r>
            <a:r>
              <a:rPr b="1" lang="en-GB">
                <a:solidFill>
                  <a:schemeClr val="dk1"/>
                </a:solidFill>
              </a:rPr>
              <a:t>feature importance</a:t>
            </a:r>
            <a:r>
              <a:rPr lang="en-GB">
                <a:solidFill>
                  <a:schemeClr val="dk1"/>
                </a:solidFill>
              </a:rPr>
              <a:t>, </a:t>
            </a:r>
            <a:r>
              <a:rPr b="1" lang="en-GB">
                <a:solidFill>
                  <a:schemeClr val="dk1"/>
                </a:solidFill>
              </a:rPr>
              <a:t>causal inference</a:t>
            </a:r>
            <a:r>
              <a:rPr lang="en-GB">
                <a:solidFill>
                  <a:schemeClr val="dk1"/>
                </a:solidFill>
              </a:rPr>
              <a:t>, and </a:t>
            </a:r>
            <a:r>
              <a:rPr b="1" lang="en-GB">
                <a:solidFill>
                  <a:schemeClr val="dk1"/>
                </a:solidFill>
              </a:rPr>
              <a:t>regression techniques</a:t>
            </a:r>
            <a:r>
              <a:rPr lang="en-GB">
                <a:solidFill>
                  <a:schemeClr val="dk1"/>
                </a:solidFill>
              </a:rPr>
              <a:t>, along with </a:t>
            </a:r>
            <a:r>
              <a:rPr b="1" lang="en-GB">
                <a:solidFill>
                  <a:schemeClr val="dk1"/>
                </a:solidFill>
              </a:rPr>
              <a:t>interaction effects</a:t>
            </a:r>
            <a:r>
              <a:rPr lang="en-GB">
                <a:solidFill>
                  <a:schemeClr val="dk1"/>
                </a:solidFill>
              </a:rPr>
              <a:t> and </a:t>
            </a:r>
            <a:r>
              <a:rPr b="1" lang="en-GB">
                <a:solidFill>
                  <a:schemeClr val="dk1"/>
                </a:solidFill>
              </a:rPr>
              <a:t>partial dependency plots</a:t>
            </a:r>
            <a:r>
              <a:rPr lang="en-GB">
                <a:solidFill>
                  <a:schemeClr val="dk1"/>
                </a:solidFill>
              </a:rPr>
              <a:t> to identify key factors and their impact.</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I read about Ratio Analysis and it would have been good for identifying patterns and potential sources of pollutants.</a:t>
            </a:r>
            <a:endParaRPr>
              <a:solidFill>
                <a:schemeClr val="dk1"/>
              </a:solidFill>
            </a:endParaRPr>
          </a:p>
          <a:p>
            <a:pPr indent="0" lvl="0" marL="0" rtl="0" algn="l">
              <a:spcBef>
                <a:spcPts val="0"/>
              </a:spcBef>
              <a:spcAft>
                <a:spcPts val="0"/>
              </a:spcAft>
              <a:buNone/>
            </a:pPr>
            <a:r>
              <a:rPr lang="en-GB">
                <a:solidFill>
                  <a:schemeClr val="dk1"/>
                </a:solidFill>
              </a:rPr>
              <a:t>Taxi detector data for seeing the effects of big events and traffic</a:t>
            </a:r>
            <a:endParaRPr>
              <a:solidFill>
                <a:schemeClr val="dk1"/>
              </a:solidFill>
            </a:endParaRPr>
          </a:p>
          <a:p>
            <a:pPr indent="0" lvl="0" marL="0" rtl="0" algn="l">
              <a:spcBef>
                <a:spcPts val="0"/>
              </a:spcBef>
              <a:spcAft>
                <a:spcPts val="0"/>
              </a:spcAft>
              <a:buNone/>
            </a:pPr>
            <a:r>
              <a:rPr lang="en-GB">
                <a:solidFill>
                  <a:schemeClr val="dk1"/>
                </a:solidFill>
              </a:rPr>
              <a:t>Changes in time to see difference between BST and GMT, try to identify precise links to daytime working hours.</a:t>
            </a:r>
            <a:endParaRPr>
              <a:solidFill>
                <a:schemeClr val="dk1"/>
              </a:solidFill>
            </a:endParaRPr>
          </a:p>
        </p:txBody>
      </p:sp>
    </p:spTree>
  </p:cSld>
  <p:clrMapOvr>
    <a:masterClrMapping/>
  </p:clrMapOvr>
</p:notes>
</file>

<file path=ppt/notesSlides/notesSlide1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07" name="Shape 207"/>
        <p:cNvGrpSpPr/>
        <p:nvPr/>
      </p:nvGrpSpPr>
      <p:grpSpPr>
        <a:xfrm>
          <a:off x="0" y="0"/>
          <a:ext cx="0" cy="0"/>
          <a:chOff x="0" y="0"/>
          <a:chExt cx="0" cy="0"/>
        </a:xfrm>
      </p:grpSpPr>
      <p:sp>
        <p:nvSpPr>
          <p:cNvPr id="208" name="Google Shape;208;g341c3bc028e_0_78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09" name="Google Shape;209;g341c3bc028e_0_78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1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213" name="Shape 213"/>
        <p:cNvGrpSpPr/>
        <p:nvPr/>
      </p:nvGrpSpPr>
      <p:grpSpPr>
        <a:xfrm>
          <a:off x="0" y="0"/>
          <a:ext cx="0" cy="0"/>
          <a:chOff x="0" y="0"/>
          <a:chExt cx="0" cy="0"/>
        </a:xfrm>
      </p:grpSpPr>
      <p:sp>
        <p:nvSpPr>
          <p:cNvPr id="214" name="Google Shape;214;g341c3bc028e_0_79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215" name="Google Shape;215;g341c3bc028e_0_79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t/>
            </a:r>
            <a:endParaRPr/>
          </a:p>
        </p:txBody>
      </p:sp>
    </p:spTree>
  </p:cSld>
  <p:clrMapOvr>
    <a:masterClrMapping/>
  </p:clrMapOvr>
</p:notes>
</file>

<file path=ppt/notesSlides/notesSlide2.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36" name="Shape 136"/>
        <p:cNvGrpSpPr/>
        <p:nvPr/>
      </p:nvGrpSpPr>
      <p:grpSpPr>
        <a:xfrm>
          <a:off x="0" y="0"/>
          <a:ext cx="0" cy="0"/>
          <a:chOff x="0" y="0"/>
          <a:chExt cx="0" cy="0"/>
        </a:xfrm>
      </p:grpSpPr>
      <p:sp>
        <p:nvSpPr>
          <p:cNvPr id="137" name="Google Shape;137;g341c3bc028e_0_690: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38" name="Google Shape;138;g341c3bc028e_0_690: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323850" lvl="0" marL="457200" rtl="0" algn="l">
              <a:lnSpc>
                <a:spcPct val="115000"/>
              </a:lnSpc>
              <a:spcBef>
                <a:spcPts val="0"/>
              </a:spcBef>
              <a:spcAft>
                <a:spcPts val="0"/>
              </a:spcAft>
              <a:buSzPts val="1500"/>
              <a:buAutoNum type="arabicPeriod"/>
            </a:pPr>
            <a:r>
              <a:rPr lang="en-GB">
                <a:solidFill>
                  <a:schemeClr val="dk1"/>
                </a:solidFill>
              </a:rPr>
              <a:t>Around 99% of the global population breathes air that exceeds World Health Organization's air quality limits, with people </a:t>
            </a:r>
            <a:endParaRPr>
              <a:solidFill>
                <a:schemeClr val="dk1"/>
              </a:solidFill>
            </a:endParaRPr>
          </a:p>
          <a:p>
            <a:pPr indent="0" lvl="0" marL="0" rtl="0" algn="l">
              <a:lnSpc>
                <a:spcPct val="115000"/>
              </a:lnSpc>
              <a:spcBef>
                <a:spcPts val="0"/>
              </a:spcBef>
              <a:spcAft>
                <a:spcPts val="0"/>
              </a:spcAft>
              <a:buNone/>
            </a:pPr>
            <a:r>
              <a:rPr lang="en-GB">
                <a:solidFill>
                  <a:schemeClr val="dk1"/>
                </a:solidFill>
              </a:rPr>
              <a:t>in low and middle-income countries being most exposed to pollution, according to the UN agency's latest database. </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GB">
                <a:solidFill>
                  <a:schemeClr val="dk1"/>
                </a:solidFill>
              </a:rPr>
              <a:t>Road traffic contributes to </a:t>
            </a:r>
            <a:r>
              <a:rPr b="1" lang="en-GB">
                <a:solidFill>
                  <a:schemeClr val="dk1"/>
                </a:solidFill>
              </a:rPr>
              <a:t>over 50% of NO₂ emissions in cities</a:t>
            </a:r>
            <a:r>
              <a:rPr lang="en-GB">
                <a:solidFill>
                  <a:schemeClr val="dk1"/>
                </a:solidFill>
              </a:rPr>
              <a:t> (</a:t>
            </a:r>
            <a:r>
              <a:rPr b="1" lang="en-GB">
                <a:solidFill>
                  <a:schemeClr val="dk1"/>
                </a:solidFill>
              </a:rPr>
              <a:t>DEFRA, 2023</a:t>
            </a:r>
            <a:r>
              <a:rPr lang="en-GB">
                <a:solidFill>
                  <a:schemeClr val="dk1"/>
                </a:solidFill>
              </a:rPr>
              <a:t>).</a:t>
            </a:r>
            <a:endParaRPr>
              <a:solidFill>
                <a:schemeClr val="dk1"/>
              </a:solidFill>
            </a:endParaRPr>
          </a:p>
          <a:p>
            <a:pPr indent="-298450" lvl="0" marL="457200" rtl="0" algn="l">
              <a:lnSpc>
                <a:spcPct val="115000"/>
              </a:lnSpc>
              <a:spcBef>
                <a:spcPts val="0"/>
              </a:spcBef>
              <a:spcAft>
                <a:spcPts val="0"/>
              </a:spcAft>
              <a:buClr>
                <a:schemeClr val="dk1"/>
              </a:buClr>
              <a:buSzPts val="1100"/>
              <a:buAutoNum type="arabicPeriod"/>
            </a:pPr>
            <a:r>
              <a:rPr lang="en-GB">
                <a:solidFill>
                  <a:schemeClr val="dk1"/>
                </a:solidFill>
              </a:rPr>
              <a:t>Studies show that pollution levels can be </a:t>
            </a:r>
            <a:r>
              <a:rPr b="1" lang="en-GB">
                <a:solidFill>
                  <a:schemeClr val="dk1"/>
                </a:solidFill>
              </a:rPr>
              <a:t>5x higher</a:t>
            </a:r>
            <a:r>
              <a:rPr lang="en-GB">
                <a:solidFill>
                  <a:schemeClr val="dk1"/>
                </a:solidFill>
              </a:rPr>
              <a:t> on busy streets compared to nearby parks.</a:t>
            </a:r>
            <a:endParaRPr>
              <a:solidFill>
                <a:schemeClr val="dk1"/>
              </a:solidFill>
            </a:endParaRPr>
          </a:p>
          <a:p>
            <a:pPr indent="0" lvl="0" marL="0" rtl="0" algn="l">
              <a:lnSpc>
                <a:spcPct val="115000"/>
              </a:lnSpc>
              <a:spcBef>
                <a:spcPts val="0"/>
              </a:spcBef>
              <a:spcAft>
                <a:spcPts val="0"/>
              </a:spcAft>
              <a:buNone/>
            </a:pPr>
            <a:r>
              <a:rPr lang="en-GB">
                <a:solidFill>
                  <a:schemeClr val="dk1"/>
                </a:solidFill>
              </a:rPr>
              <a:t>These statistics clearly illustrate the severity of air pollution and its disproportionate impact on urban areas. </a:t>
            </a:r>
            <a:endParaRPr>
              <a:solidFill>
                <a:schemeClr val="dk1"/>
              </a:solidFill>
            </a:endParaRPr>
          </a:p>
          <a:p>
            <a:pPr indent="0" lvl="0" marL="0" rtl="0" algn="l">
              <a:lnSpc>
                <a:spcPct val="115000"/>
              </a:lnSpc>
              <a:spcBef>
                <a:spcPts val="0"/>
              </a:spcBef>
              <a:spcAft>
                <a:spcPts val="0"/>
              </a:spcAft>
              <a:buNone/>
            </a:pPr>
            <a:r>
              <a:rPr lang="en-GB">
                <a:solidFill>
                  <a:schemeClr val="dk1"/>
                </a:solidFill>
              </a:rPr>
              <a:t>With road traffic being a major contributor and pollution levels fluctuating significantly by location, it’s crucial to </a:t>
            </a:r>
            <a:endParaRPr>
              <a:solidFill>
                <a:schemeClr val="dk1"/>
              </a:solidFill>
            </a:endParaRPr>
          </a:p>
          <a:p>
            <a:pPr indent="0" lvl="0" marL="0" rtl="0" algn="l">
              <a:lnSpc>
                <a:spcPct val="115000"/>
              </a:lnSpc>
              <a:spcBef>
                <a:spcPts val="0"/>
              </a:spcBef>
              <a:spcAft>
                <a:spcPts val="0"/>
              </a:spcAft>
              <a:buNone/>
            </a:pPr>
            <a:r>
              <a:rPr lang="en-GB">
                <a:solidFill>
                  <a:schemeClr val="dk1"/>
                </a:solidFill>
              </a:rPr>
              <a:t>understand when and where air quality is at its worst, because it’s basically impossible to avoid all the time in london. </a:t>
            </a:r>
            <a:endParaRPr>
              <a:solidFill>
                <a:schemeClr val="dk1"/>
              </a:solidFill>
            </a:endParaRPr>
          </a:p>
          <a:p>
            <a:pPr indent="0" lvl="0" marL="0" rtl="0" algn="l">
              <a:lnSpc>
                <a:spcPct val="115000"/>
              </a:lnSpc>
              <a:spcBef>
                <a:spcPts val="0"/>
              </a:spcBef>
              <a:spcAft>
                <a:spcPts val="0"/>
              </a:spcAft>
              <a:buNone/>
            </a:pPr>
            <a:r>
              <a:rPr lang="en-GB">
                <a:solidFill>
                  <a:schemeClr val="dk1"/>
                </a:solidFill>
              </a:rPr>
              <a:t>This knowledge is especially important for protecting vulnerable populations, like children, and </a:t>
            </a:r>
            <a:endParaRPr>
              <a:solidFill>
                <a:schemeClr val="dk1"/>
              </a:solidFill>
            </a:endParaRPr>
          </a:p>
          <a:p>
            <a:pPr indent="0" lvl="0" marL="0" rtl="0" algn="l">
              <a:lnSpc>
                <a:spcPct val="115000"/>
              </a:lnSpc>
              <a:spcBef>
                <a:spcPts val="0"/>
              </a:spcBef>
              <a:spcAft>
                <a:spcPts val="0"/>
              </a:spcAft>
              <a:buNone/>
            </a:pPr>
            <a:r>
              <a:rPr lang="en-GB">
                <a:solidFill>
                  <a:schemeClr val="dk1"/>
                </a:solidFill>
              </a:rPr>
              <a:t>making informed decisions about school placements, daily commutes, and city planning.</a:t>
            </a:r>
            <a:endParaRPr>
              <a:solidFill>
                <a:schemeClr val="dk1"/>
              </a:solidFill>
            </a:endParaRPr>
          </a:p>
          <a:p>
            <a:pPr indent="0" lvl="0" marL="0" rtl="0" algn="l">
              <a:lnSpc>
                <a:spcPct val="115000"/>
              </a:lnSpc>
              <a:spcBef>
                <a:spcPts val="0"/>
              </a:spcBef>
              <a:spcAft>
                <a:spcPts val="0"/>
              </a:spcAft>
              <a:buNone/>
            </a:pPr>
            <a:r>
              <a:rPr lang="en-GB">
                <a:solidFill>
                  <a:schemeClr val="dk1"/>
                </a:solidFill>
              </a:rPr>
              <a:t>That’s why my analysis focuses on identifying these spatial and temporal pollution patterns—to provide insights that </a:t>
            </a:r>
            <a:endParaRPr>
              <a:solidFill>
                <a:schemeClr val="dk1"/>
              </a:solidFill>
            </a:endParaRPr>
          </a:p>
          <a:p>
            <a:pPr indent="0" lvl="0" marL="0" rtl="0" algn="l">
              <a:lnSpc>
                <a:spcPct val="115000"/>
              </a:lnSpc>
              <a:spcBef>
                <a:spcPts val="0"/>
              </a:spcBef>
              <a:spcAft>
                <a:spcPts val="0"/>
              </a:spcAft>
              <a:buNone/>
            </a:pPr>
            <a:r>
              <a:rPr lang="en-GB">
                <a:solidFill>
                  <a:schemeClr val="dk1"/>
                </a:solidFill>
              </a:rPr>
              <a:t>can help individuals and policymakers minimize exposure and make healthier choices.</a:t>
            </a:r>
            <a:endParaRPr>
              <a:solidFill>
                <a:schemeClr val="dk1"/>
              </a:solidFill>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45" name="Shape 145"/>
        <p:cNvGrpSpPr/>
        <p:nvPr/>
      </p:nvGrpSpPr>
      <p:grpSpPr>
        <a:xfrm>
          <a:off x="0" y="0"/>
          <a:ext cx="0" cy="0"/>
          <a:chOff x="0" y="0"/>
          <a:chExt cx="0" cy="0"/>
        </a:xfrm>
      </p:grpSpPr>
      <p:sp>
        <p:nvSpPr>
          <p:cNvPr id="146" name="Google Shape;146;g341c3bc028e_0_70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47" name="Google Shape;147;g341c3bc028e_0_70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Clr>
                <a:schemeClr val="dk1"/>
              </a:buClr>
              <a:buSzPts val="1100"/>
              <a:buFont typeface="Arial"/>
              <a:buNone/>
            </a:pPr>
            <a:r>
              <a:rPr lang="en-GB"/>
              <a:t>I used </a:t>
            </a:r>
            <a:r>
              <a:rPr lang="en-GB"/>
              <a:t>Breathe London AQ mesh pods dataset as the primary source for NO2 and PM2.5 measurements.</a:t>
            </a:r>
            <a:endParaRPr/>
          </a:p>
          <a:p>
            <a:pPr indent="0" lvl="0" marL="0" rtl="0" algn="l">
              <a:spcBef>
                <a:spcPts val="0"/>
              </a:spcBef>
              <a:spcAft>
                <a:spcPts val="0"/>
              </a:spcAft>
              <a:buNone/>
            </a:pPr>
            <a:r>
              <a:rPr lang="en-GB"/>
              <a:t>This dataset contains hourly air quality measurements from mesh pods spread across London.</a:t>
            </a:r>
            <a:endParaRPr/>
          </a:p>
          <a:p>
            <a:pPr indent="0" lvl="0" marL="0" rtl="0" algn="l">
              <a:spcBef>
                <a:spcPts val="0"/>
              </a:spcBef>
              <a:spcAft>
                <a:spcPts val="0"/>
              </a:spcAft>
              <a:buNone/>
            </a:pPr>
            <a:r>
              <a:rPr lang="en-GB"/>
              <a:t>Data contained many different features but as we wanted to focus on pollutants NO2 and PM2.5 we refined the data to our pollutant measurements, date-time, location.</a:t>
            </a:r>
            <a:endParaRPr/>
          </a:p>
          <a:p>
            <a:pPr indent="0" lvl="0" marL="0" rtl="0" algn="l">
              <a:spcBef>
                <a:spcPts val="0"/>
              </a:spcBef>
              <a:spcAft>
                <a:spcPts val="0"/>
              </a:spcAft>
              <a:buNone/>
            </a:pPr>
            <a:r>
              <a:rPr lang="en-GB"/>
              <a:t>We dropped rows containing null measurements. There were quite a few, we ended up shedding 25% of the data, reasoning that we were tasked with creatting an imperfect dataset so this dataset would still be fit for purpose. We added random noise to make our dataset hypothetical thus fulfilling the brief given to us. Finally we simulated health data using implied relationships found in other research. This was something I’d planned to go back and change to make more realistic, but never got the time.</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We now had a dataset with over 600,000 hourly datapoints for NO2 and PM2.5 ready to analyse.</a:t>
            </a:r>
            <a:endParaRPr/>
          </a:p>
          <a:p>
            <a:pPr indent="0" lvl="0" marL="0" rtl="0" algn="l">
              <a:spcBef>
                <a:spcPts val="0"/>
              </a:spcBef>
              <a:spcAft>
                <a:spcPts val="0"/>
              </a:spcAft>
              <a:buNone/>
            </a:pPr>
            <a:r>
              <a:t/>
            </a:r>
            <a:endParaRPr/>
          </a:p>
          <a:p>
            <a:pPr indent="0" lvl="0" marL="0" rtl="0" algn="l">
              <a:spcBef>
                <a:spcPts val="0"/>
              </a:spcBef>
              <a:spcAft>
                <a:spcPts val="0"/>
              </a:spcAft>
              <a:buClr>
                <a:schemeClr val="dk1"/>
              </a:buClr>
              <a:buSzPts val="1100"/>
              <a:buFont typeface="Arial"/>
              <a:buNone/>
            </a:pPr>
            <a:r>
              <a:t/>
            </a:r>
            <a:endParaRPr/>
          </a:p>
          <a:p>
            <a:pPr indent="0" lvl="0" marL="0" rtl="0" algn="l">
              <a:spcBef>
                <a:spcPts val="0"/>
              </a:spcBef>
              <a:spcAft>
                <a:spcPts val="0"/>
              </a:spcAft>
              <a:buNone/>
            </a:pPr>
            <a:r>
              <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2" name="Shape 152"/>
        <p:cNvGrpSpPr/>
        <p:nvPr/>
      </p:nvGrpSpPr>
      <p:grpSpPr>
        <a:xfrm>
          <a:off x="0" y="0"/>
          <a:ext cx="0" cy="0"/>
          <a:chOff x="0" y="0"/>
          <a:chExt cx="0" cy="0"/>
        </a:xfrm>
      </p:grpSpPr>
      <p:sp>
        <p:nvSpPr>
          <p:cNvPr id="153" name="Google Shape;153;g341c3bc028e_0_715: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54" name="Google Shape;154;g341c3bc028e_0_715: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The WHO recommends an annual mean of </a:t>
            </a:r>
            <a:r>
              <a:rPr b="1" lang="en-GB">
                <a:solidFill>
                  <a:schemeClr val="dk1"/>
                </a:solidFill>
              </a:rPr>
              <a:t>less than 5 µg/m³</a:t>
            </a:r>
            <a:r>
              <a:rPr lang="en-GB">
                <a:solidFill>
                  <a:schemeClr val="dk1"/>
                </a:solidFill>
              </a:rPr>
              <a:t> for PM2.5 and </a:t>
            </a:r>
            <a:r>
              <a:rPr b="1" lang="en-GB">
                <a:solidFill>
                  <a:schemeClr val="dk1"/>
                </a:solidFill>
              </a:rPr>
              <a:t>less than 10 µg/m³</a:t>
            </a:r>
            <a:r>
              <a:rPr lang="en-GB">
                <a:solidFill>
                  <a:schemeClr val="dk1"/>
                </a:solidFill>
              </a:rPr>
              <a:t> for NO2. In comparison, our dataset shows a </a:t>
            </a:r>
            <a:r>
              <a:rPr b="1" lang="en-GB">
                <a:solidFill>
                  <a:schemeClr val="dk1"/>
                </a:solidFill>
              </a:rPr>
              <a:t>mean PM2.5 concentration of 11.93 µg/m³</a:t>
            </a:r>
            <a:r>
              <a:rPr lang="en-GB">
                <a:solidFill>
                  <a:schemeClr val="dk1"/>
                </a:solidFill>
              </a:rPr>
              <a:t>, over twice the recommended limit, indicating moderate air pollution. The </a:t>
            </a:r>
            <a:r>
              <a:rPr b="1" lang="en-GB">
                <a:solidFill>
                  <a:schemeClr val="dk1"/>
                </a:solidFill>
              </a:rPr>
              <a:t>mean NO2 concentration of 38.25 µg/m³</a:t>
            </a:r>
            <a:r>
              <a:rPr lang="en-GB">
                <a:solidFill>
                  <a:schemeClr val="dk1"/>
                </a:solidFill>
              </a:rPr>
              <a:t> is almost four times the WHO's annual limit, suggesting significant pollution, likely from traffic and industrial sources. Both pollutants exceed WHO guidelines, highlighting the need for stricter air quality measures.</a:t>
            </a:r>
            <a:endParaRPr>
              <a:solidFill>
                <a:schemeClr val="dk1"/>
              </a:solidFill>
            </a:endParaRPr>
          </a:p>
          <a:p>
            <a:pPr indent="0" lvl="0" marL="0" rtl="0" algn="l">
              <a:spcBef>
                <a:spcPts val="0"/>
              </a:spcBef>
              <a:spcAft>
                <a:spcPts val="0"/>
              </a:spcAft>
              <a:buNone/>
            </a:pPr>
            <a:r>
              <a:rPr lang="en-GB" sz="1050">
                <a:solidFill>
                  <a:srgbClr val="1F1F1F"/>
                </a:solidFill>
                <a:highlight>
                  <a:srgbClr val="FFFFFF"/>
                </a:highlight>
                <a:latin typeface="Courier New"/>
                <a:ea typeface="Courier New"/>
                <a:cs typeface="Courier New"/>
                <a:sym typeface="Courier New"/>
              </a:rPr>
              <a:t>Pearson Correlation: 0.399 weak positive correlation</a:t>
            </a:r>
            <a:endParaRPr>
              <a:solidFill>
                <a:schemeClr val="dk1"/>
              </a:solidFill>
            </a:endParaRPr>
          </a:p>
        </p:txBody>
      </p:sp>
    </p:spTree>
  </p:cSld>
  <p:clrMapOvr>
    <a:masterClrMapping/>
  </p:clrMapOvr>
</p:notes>
</file>

<file path=ppt/notesSlides/notesSlide5.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58" name="Shape 158"/>
        <p:cNvGrpSpPr/>
        <p:nvPr/>
      </p:nvGrpSpPr>
      <p:grpSpPr>
        <a:xfrm>
          <a:off x="0" y="0"/>
          <a:ext cx="0" cy="0"/>
          <a:chOff x="0" y="0"/>
          <a:chExt cx="0" cy="0"/>
        </a:xfrm>
      </p:grpSpPr>
      <p:sp>
        <p:nvSpPr>
          <p:cNvPr id="159" name="Google Shape;159;g341c3bc028e_0_723: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0" name="Google Shape;160;g341c3bc028e_0_723: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lnSpc>
                <a:spcPct val="115000"/>
              </a:lnSpc>
              <a:spcBef>
                <a:spcPts val="0"/>
              </a:spcBef>
              <a:spcAft>
                <a:spcPts val="0"/>
              </a:spcAft>
              <a:buNone/>
            </a:pPr>
            <a:r>
              <a:rPr lang="en-GB">
                <a:solidFill>
                  <a:schemeClr val="dk1"/>
                </a:solidFill>
              </a:rPr>
              <a:t>27 locations had NO2 means above 40 µg/m³, the highest WHO threshold, making these areas less desirable to live in. </a:t>
            </a:r>
            <a:endParaRPr>
              <a:solidFill>
                <a:schemeClr val="dk1"/>
              </a:solidFill>
            </a:endParaRPr>
          </a:p>
          <a:p>
            <a:pPr indent="0" lvl="0" marL="0" rtl="0" algn="l">
              <a:lnSpc>
                <a:spcPct val="115000"/>
              </a:lnSpc>
              <a:spcBef>
                <a:spcPts val="0"/>
              </a:spcBef>
              <a:spcAft>
                <a:spcPts val="0"/>
              </a:spcAft>
              <a:buNone/>
            </a:pPr>
            <a:r>
              <a:rPr lang="en-GB">
                <a:solidFill>
                  <a:schemeClr val="dk1"/>
                </a:solidFill>
              </a:rPr>
              <a:t>Six locations exceeded 50 µg/m³, with one (London Wall) surpassing 60 µg/m³. Prolonged exposure in these areas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a:solidFill>
                  <a:schemeClr val="dk1"/>
                </a:solidFill>
              </a:rPr>
              <a:t>could lead to respiratory issues, cardiovascular diseases, and increased risk of lung cancer.</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t/>
            </a:r>
            <a:endParaRPr>
              <a:solidFill>
                <a:schemeClr val="dk1"/>
              </a:solidFill>
            </a:endParaRPr>
          </a:p>
          <a:p>
            <a:pPr indent="0" lvl="0" marL="0" rtl="0" algn="l">
              <a:lnSpc>
                <a:spcPct val="115000"/>
              </a:lnSpc>
              <a:spcBef>
                <a:spcPts val="0"/>
              </a:spcBef>
              <a:spcAft>
                <a:spcPts val="0"/>
              </a:spcAft>
              <a:buNone/>
            </a:pPr>
            <a:r>
              <a:rPr lang="en-GB">
                <a:solidFill>
                  <a:schemeClr val="dk1"/>
                </a:solidFill>
              </a:rPr>
              <a:t>Even the locations with the lowest averages (Wyndham Road, Bonington Road, Triangle Adventure Playground) </a:t>
            </a:r>
            <a:endParaRPr>
              <a:solidFill>
                <a:schemeClr val="dk1"/>
              </a:solidFill>
            </a:endParaRPr>
          </a:p>
          <a:p>
            <a:pPr indent="0" lvl="0" marL="0" rtl="0" algn="l">
              <a:lnSpc>
                <a:spcPct val="115000"/>
              </a:lnSpc>
              <a:spcBef>
                <a:spcPts val="0"/>
              </a:spcBef>
              <a:spcAft>
                <a:spcPts val="0"/>
              </a:spcAft>
              <a:buNone/>
            </a:pPr>
            <a:r>
              <a:rPr lang="en-GB">
                <a:solidFill>
                  <a:schemeClr val="dk1"/>
                </a:solidFill>
              </a:rPr>
              <a:t>had averages over 24µg/m³.  </a:t>
            </a:r>
            <a:endParaRPr>
              <a:solidFill>
                <a:schemeClr val="dk1"/>
              </a:solidFill>
            </a:endParaRPr>
          </a:p>
          <a:p>
            <a:pPr indent="0" lvl="0" marL="0" rtl="0" algn="l">
              <a:lnSpc>
                <a:spcPct val="115000"/>
              </a:lnSpc>
              <a:spcBef>
                <a:spcPts val="0"/>
              </a:spcBef>
              <a:spcAft>
                <a:spcPts val="0"/>
              </a:spcAft>
              <a:buNone/>
            </a:pPr>
            <a:r>
              <a:rPr lang="en-GB">
                <a:solidFill>
                  <a:schemeClr val="dk1"/>
                </a:solidFill>
              </a:rPr>
              <a:t>Knowing which locations are in general less air polluted can be integral part of building  family life for example, which schools to go to and which ways to commute. We were also able to show which region had generally less pollution and found locations in South East and South West had generally </a:t>
            </a:r>
            <a:r>
              <a:rPr lang="en-GB">
                <a:solidFill>
                  <a:schemeClr val="dk1"/>
                </a:solidFill>
              </a:rPr>
              <a:t>lower</a:t>
            </a:r>
            <a:r>
              <a:rPr lang="en-GB">
                <a:solidFill>
                  <a:schemeClr val="dk1"/>
                </a:solidFill>
              </a:rPr>
              <a:t> averages.</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GB">
                <a:solidFill>
                  <a:schemeClr val="dk1"/>
                </a:solidFill>
              </a:rPr>
              <a:t>We took this one step further with the heat map. We clearly see No2 pollution </a:t>
            </a:r>
            <a:r>
              <a:rPr lang="en-GB">
                <a:solidFill>
                  <a:schemeClr val="dk1"/>
                </a:solidFill>
              </a:rPr>
              <a:t>unsurprisingly</a:t>
            </a:r>
            <a:r>
              <a:rPr lang="en-GB">
                <a:solidFill>
                  <a:schemeClr val="dk1"/>
                </a:solidFill>
              </a:rPr>
              <a:t> increases nearer the inner city. There are also other notable hotspots further out, like Upper Holloway and Barking which were found near industrial estates which can explain their high measures. Tower Bridge Road was a hotspot, expectedly due to the business of this bridge. </a:t>
            </a:r>
            <a:r>
              <a:rPr lang="en-GB">
                <a:solidFill>
                  <a:schemeClr val="dk1"/>
                </a:solidFill>
              </a:rPr>
              <a:t>More locations near the M25 would have been useful to see effects of traffic on the busiest road in the UK.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None/>
            </a:pPr>
            <a:r>
              <a:rPr lang="en-GB">
                <a:solidFill>
                  <a:schemeClr val="dk1"/>
                </a:solidFill>
              </a:rPr>
              <a:t>The interactive heat map is an example of a tool a commuter with chest issues could use to avoid pollutant heavy areas, a parent could use when deciding where to send their </a:t>
            </a:r>
            <a:endParaRPr>
              <a:solidFill>
                <a:schemeClr val="dk1"/>
              </a:solidFill>
            </a:endParaRPr>
          </a:p>
          <a:p>
            <a:pPr indent="0" lvl="0" marL="0" rtl="0" algn="l">
              <a:lnSpc>
                <a:spcPct val="115000"/>
              </a:lnSpc>
              <a:spcBef>
                <a:spcPts val="0"/>
              </a:spcBef>
              <a:spcAft>
                <a:spcPts val="0"/>
              </a:spcAft>
              <a:buNone/>
            </a:pPr>
            <a:r>
              <a:rPr lang="en-GB">
                <a:solidFill>
                  <a:schemeClr val="dk1"/>
                </a:solidFill>
              </a:rPr>
              <a:t>Kid with asthma to school, Local authorities can use heat maps to track pollution hotspots and assess the effectiveness of air quality control measures (e.g., low-emission zones, traffic regulations). They can use the data to inform policy decisions such as where to implement stricter traffic controls or set up green spaces. </a:t>
            </a:r>
            <a:endParaRPr>
              <a:solidFill>
                <a:schemeClr val="dk1"/>
              </a:solidFill>
            </a:endParaRPr>
          </a:p>
          <a:p>
            <a:pPr indent="0" lvl="0" marL="0" rtl="0" algn="l">
              <a:lnSpc>
                <a:spcPct val="115000"/>
              </a:lnSpc>
              <a:spcBef>
                <a:spcPts val="0"/>
              </a:spcBef>
              <a:spcAft>
                <a:spcPts val="0"/>
              </a:spcAft>
              <a:buNone/>
            </a:pPr>
            <a:r>
              <a:t/>
            </a:r>
            <a:endParaRPr>
              <a:solidFill>
                <a:schemeClr val="dk1"/>
              </a:solidFill>
            </a:endParaRPr>
          </a:p>
          <a:p>
            <a:pPr indent="0" lvl="0" marL="0" rtl="0" algn="l">
              <a:lnSpc>
                <a:spcPct val="115000"/>
              </a:lnSpc>
              <a:spcBef>
                <a:spcPts val="0"/>
              </a:spcBef>
              <a:spcAft>
                <a:spcPts val="0"/>
              </a:spcAft>
              <a:buClr>
                <a:schemeClr val="dk1"/>
              </a:buClr>
              <a:buSzPts val="1100"/>
              <a:buFont typeface="Arial"/>
              <a:buNone/>
            </a:pPr>
            <a:r>
              <a:rPr lang="en-GB">
                <a:solidFill>
                  <a:schemeClr val="dk1"/>
                </a:solidFill>
              </a:rPr>
              <a:t>The PM2.5 hotspots are more dispersed than NO2 hotspots because PM2.5 comes from a wide range of sources, including traffic, industry, construction, and residential heating, which are spread across a city. Additionally, PM2.5 particles are small and can travel long distances, allowing pollution to spread out more widely. In contrast, NO2 is mainly produced by vehicle emissions and industrial activity, leading to more localized hotspots around busy roads and industrial zones. NO2 also tends to dissipate more quickly and is less influenced by seasonal or weather changes, resulting in more concentrated pollution areas.</a:t>
            </a:r>
            <a:endParaRPr>
              <a:solidFill>
                <a:schemeClr val="dk1"/>
              </a:solidFill>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67" name="Shape 167"/>
        <p:cNvGrpSpPr/>
        <p:nvPr/>
      </p:nvGrpSpPr>
      <p:grpSpPr>
        <a:xfrm>
          <a:off x="0" y="0"/>
          <a:ext cx="0" cy="0"/>
          <a:chOff x="0" y="0"/>
          <a:chExt cx="0" cy="0"/>
        </a:xfrm>
      </p:grpSpPr>
      <p:sp>
        <p:nvSpPr>
          <p:cNvPr id="168" name="Google Shape;168;g341c3bc028e_0_734: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69" name="Google Shape;169;g341c3bc028e_0_734: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t>Weren’t able to impose this k means clustering on an actual map which would have been useful due to computational restrictions, however, this shows we can create more generalised figures for higher view planning at governmental level.</a:t>
            </a:r>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74" name="Shape 174"/>
        <p:cNvGrpSpPr/>
        <p:nvPr/>
      </p:nvGrpSpPr>
      <p:grpSpPr>
        <a:xfrm>
          <a:off x="0" y="0"/>
          <a:ext cx="0" cy="0"/>
          <a:chOff x="0" y="0"/>
          <a:chExt cx="0" cy="0"/>
        </a:xfrm>
      </p:grpSpPr>
      <p:sp>
        <p:nvSpPr>
          <p:cNvPr id="175" name="Google Shape;175;g341c3bc028e_0_739: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76" name="Google Shape;176;g341c3bc028e_0_739: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The data shows that </a:t>
            </a:r>
            <a:r>
              <a:rPr b="1" lang="en-GB">
                <a:solidFill>
                  <a:schemeClr val="dk1"/>
                </a:solidFill>
              </a:rPr>
              <a:t>NO2 levels</a:t>
            </a:r>
            <a:r>
              <a:rPr lang="en-GB">
                <a:solidFill>
                  <a:schemeClr val="dk1"/>
                </a:solidFill>
              </a:rPr>
              <a:t> are lowest between </a:t>
            </a:r>
            <a:r>
              <a:rPr b="1" lang="en-GB">
                <a:solidFill>
                  <a:schemeClr val="dk1"/>
                </a:solidFill>
              </a:rPr>
              <a:t>3-5 am</a:t>
            </a:r>
            <a:r>
              <a:rPr lang="en-GB">
                <a:solidFill>
                  <a:schemeClr val="dk1"/>
                </a:solidFill>
              </a:rPr>
              <a:t>, with peaks during </a:t>
            </a:r>
            <a:r>
              <a:rPr b="1" lang="en-GB">
                <a:solidFill>
                  <a:schemeClr val="dk1"/>
                </a:solidFill>
              </a:rPr>
              <a:t>rush hour (8-9 am)</a:t>
            </a:r>
            <a:r>
              <a:rPr lang="en-GB">
                <a:solidFill>
                  <a:schemeClr val="dk1"/>
                </a:solidFill>
              </a:rPr>
              <a:t> and a second spike at </a:t>
            </a:r>
            <a:r>
              <a:rPr b="1" lang="en-GB">
                <a:solidFill>
                  <a:schemeClr val="dk1"/>
                </a:solidFill>
              </a:rPr>
              <a:t>10 pm</a:t>
            </a:r>
            <a:r>
              <a:rPr lang="en-GB">
                <a:solidFill>
                  <a:schemeClr val="dk1"/>
                </a:solidFill>
              </a:rPr>
              <a:t>, likely due to traffic and industrial activity. </a:t>
            </a:r>
            <a:r>
              <a:rPr b="1" lang="en-GB">
                <a:solidFill>
                  <a:schemeClr val="dk1"/>
                </a:solidFill>
              </a:rPr>
              <a:t>PM2.5 levels</a:t>
            </a:r>
            <a:r>
              <a:rPr lang="en-GB">
                <a:solidFill>
                  <a:schemeClr val="dk1"/>
                </a:solidFill>
              </a:rPr>
              <a:t> are lowest between </a:t>
            </a:r>
            <a:r>
              <a:rPr b="1" lang="en-GB">
                <a:solidFill>
                  <a:schemeClr val="dk1"/>
                </a:solidFill>
              </a:rPr>
              <a:t>2-4 am</a:t>
            </a:r>
            <a:r>
              <a:rPr lang="en-GB">
                <a:solidFill>
                  <a:schemeClr val="dk1"/>
                </a:solidFill>
              </a:rPr>
              <a:t> and highest between </a:t>
            </a:r>
            <a:r>
              <a:rPr b="1" lang="en-GB">
                <a:solidFill>
                  <a:schemeClr val="dk1"/>
                </a:solidFill>
              </a:rPr>
              <a:t>4-8 am</a:t>
            </a:r>
            <a:r>
              <a:rPr lang="en-GB">
                <a:solidFill>
                  <a:schemeClr val="dk1"/>
                </a:solidFill>
              </a:rPr>
              <a:t>, generally being higher in the morning than in the evening. This is due to heavier traffic and industrial emissions, as well as less atmospheric dispersion in the morning. </a:t>
            </a:r>
            <a:r>
              <a:rPr b="1" lang="en-GB">
                <a:solidFill>
                  <a:schemeClr val="dk1"/>
                </a:solidFill>
              </a:rPr>
              <a:t>Temperature inversions</a:t>
            </a:r>
            <a:r>
              <a:rPr lang="en-GB">
                <a:solidFill>
                  <a:schemeClr val="dk1"/>
                </a:solidFill>
              </a:rPr>
              <a:t> during early morning hours also trap pollutants near the ground, leading to lower levels of both pollutants. Joggers and cyclists should avoid peak times to reduce exposure to harmful pollutants.</a:t>
            </a:r>
            <a:endParaRPr>
              <a:solidFill>
                <a:schemeClr val="dk1"/>
              </a:solidFill>
            </a:endParaRPr>
          </a:p>
          <a:p>
            <a:pPr indent="0" lvl="0" marL="0" rtl="0" algn="l">
              <a:spcBef>
                <a:spcPts val="0"/>
              </a:spcBef>
              <a:spcAft>
                <a:spcPts val="0"/>
              </a:spcAft>
              <a:buNone/>
            </a:pPr>
            <a:r>
              <a:t/>
            </a:r>
            <a:endParaRPr>
              <a:solidFill>
                <a:schemeClr val="dk1"/>
              </a:solidFill>
            </a:endParaRPr>
          </a:p>
          <a:p>
            <a:pPr indent="0" lvl="0" marL="0" rtl="0" algn="l">
              <a:spcBef>
                <a:spcPts val="0"/>
              </a:spcBef>
              <a:spcAft>
                <a:spcPts val="0"/>
              </a:spcAft>
              <a:buNone/>
            </a:pPr>
            <a:r>
              <a:rPr lang="en-GB">
                <a:solidFill>
                  <a:schemeClr val="dk1"/>
                </a:solidFill>
              </a:rPr>
              <a:t>In general NO2 levels much higher than recommended and PM2.5 slightly lower than recommended, showing that perhaps traffck and fossil fuel burning is the </a:t>
            </a:r>
            <a:r>
              <a:rPr lang="en-GB">
                <a:solidFill>
                  <a:schemeClr val="dk1"/>
                </a:solidFill>
              </a:rPr>
              <a:t>primarily</a:t>
            </a:r>
            <a:r>
              <a:rPr lang="en-GB">
                <a:solidFill>
                  <a:schemeClr val="dk1"/>
                </a:solidFill>
              </a:rPr>
              <a:t> challenge for London.</a:t>
            </a:r>
            <a:endParaRPr>
              <a:solidFill>
                <a:schemeClr val="dk1"/>
              </a:solidFill>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1" name="Shape 181"/>
        <p:cNvGrpSpPr/>
        <p:nvPr/>
      </p:nvGrpSpPr>
      <p:grpSpPr>
        <a:xfrm>
          <a:off x="0" y="0"/>
          <a:ext cx="0" cy="0"/>
          <a:chOff x="0" y="0"/>
          <a:chExt cx="0" cy="0"/>
        </a:xfrm>
      </p:grpSpPr>
      <p:sp>
        <p:nvSpPr>
          <p:cNvPr id="182" name="Google Shape;182;g341c3bc028e_0_756: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83" name="Google Shape;183;g341c3bc028e_0_756: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In the graph, we can see that air quality is generally better in the </a:t>
            </a:r>
            <a:r>
              <a:rPr b="1" lang="en-GB">
                <a:solidFill>
                  <a:schemeClr val="dk1"/>
                </a:solidFill>
              </a:rPr>
              <a:t>spring and summer</a:t>
            </a:r>
            <a:r>
              <a:rPr lang="en-GB">
                <a:solidFill>
                  <a:schemeClr val="dk1"/>
                </a:solidFill>
              </a:rPr>
              <a:t> months compared to </a:t>
            </a:r>
            <a:r>
              <a:rPr b="1" lang="en-GB">
                <a:solidFill>
                  <a:schemeClr val="dk1"/>
                </a:solidFill>
              </a:rPr>
              <a:t>autumn and winter</a:t>
            </a:r>
            <a:r>
              <a:rPr lang="en-GB">
                <a:solidFill>
                  <a:schemeClr val="dk1"/>
                </a:solidFill>
              </a:rPr>
              <a:t>. This is primarily due to warmer temperatures in the warmer months, which help disperse pollutants more effectively, preventing them from accumulating near the ground. In contrast, </a:t>
            </a:r>
            <a:r>
              <a:rPr b="1" lang="en-GB">
                <a:solidFill>
                  <a:schemeClr val="dk1"/>
                </a:solidFill>
              </a:rPr>
              <a:t>colder temperatures</a:t>
            </a:r>
            <a:r>
              <a:rPr lang="en-GB">
                <a:solidFill>
                  <a:schemeClr val="dk1"/>
                </a:solidFill>
              </a:rPr>
              <a:t> during autumn and winter often lead to </a:t>
            </a:r>
            <a:r>
              <a:rPr b="1" lang="en-GB">
                <a:solidFill>
                  <a:schemeClr val="dk1"/>
                </a:solidFill>
              </a:rPr>
              <a:t>temperature inversions</a:t>
            </a:r>
            <a:r>
              <a:rPr lang="en-GB">
                <a:solidFill>
                  <a:schemeClr val="dk1"/>
                </a:solidFill>
              </a:rPr>
              <a:t>, trapping pollutants at ground level. Additionally, </a:t>
            </a:r>
            <a:r>
              <a:rPr b="1" lang="en-GB">
                <a:solidFill>
                  <a:schemeClr val="dk1"/>
                </a:solidFill>
              </a:rPr>
              <a:t>heating emissions</a:t>
            </a:r>
            <a:r>
              <a:rPr lang="en-GB">
                <a:solidFill>
                  <a:schemeClr val="dk1"/>
                </a:solidFill>
              </a:rPr>
              <a:t> are higher in winter due to the use of boilers and stoves, which contribute significantly to pollutants like </a:t>
            </a:r>
            <a:r>
              <a:rPr b="1" lang="en-GB">
                <a:solidFill>
                  <a:schemeClr val="dk1"/>
                </a:solidFill>
              </a:rPr>
              <a:t>PM2.5</a:t>
            </a:r>
            <a:r>
              <a:rPr lang="en-GB">
                <a:solidFill>
                  <a:schemeClr val="dk1"/>
                </a:solidFill>
              </a:rPr>
              <a:t>. In the warmer months, these emissions decrease, and </a:t>
            </a:r>
            <a:r>
              <a:rPr b="1" lang="en-GB">
                <a:solidFill>
                  <a:schemeClr val="dk1"/>
                </a:solidFill>
              </a:rPr>
              <a:t>plants</a:t>
            </a:r>
            <a:r>
              <a:rPr lang="en-GB">
                <a:solidFill>
                  <a:schemeClr val="dk1"/>
                </a:solidFill>
              </a:rPr>
              <a:t> help absorb some pollutants through increased photosynthesis, leading to better air quality.</a:t>
            </a: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showMasterPhAnim="0" showMasterSp="0">
  <p:cSld>
    <p:spTree>
      <p:nvGrpSpPr>
        <p:cNvPr id="188" name="Shape 188"/>
        <p:cNvGrpSpPr/>
        <p:nvPr/>
      </p:nvGrpSpPr>
      <p:grpSpPr>
        <a:xfrm>
          <a:off x="0" y="0"/>
          <a:ext cx="0" cy="0"/>
          <a:chOff x="0" y="0"/>
          <a:chExt cx="0" cy="0"/>
        </a:xfrm>
      </p:grpSpPr>
      <p:sp>
        <p:nvSpPr>
          <p:cNvPr id="189" name="Google Shape;189;g341c3bc028e_0_762:notes"/>
          <p:cNvSpPr/>
          <p:nvPr>
            <p:ph idx="2" type="sldImg"/>
          </p:nvPr>
        </p:nvSpPr>
        <p:spPr>
          <a:xfrm>
            <a:off x="381300" y="685800"/>
            <a:ext cx="6096000" cy="3429000"/>
          </a:xfrm>
          <a:custGeom>
            <a:rect b="b" l="l" r="r" t="t"/>
            <a:pathLst>
              <a:path extrusionOk="0" h="120000" w="120000">
                <a:moveTo>
                  <a:pt x="0" y="0"/>
                </a:moveTo>
                <a:lnTo>
                  <a:pt x="120000" y="0"/>
                </a:lnTo>
                <a:lnTo>
                  <a:pt x="120000" y="120000"/>
                </a:lnTo>
                <a:lnTo>
                  <a:pt x="0" y="120000"/>
                </a:lnTo>
                <a:close/>
              </a:path>
            </a:pathLst>
          </a:custGeom>
        </p:spPr>
      </p:sp>
      <p:sp>
        <p:nvSpPr>
          <p:cNvPr id="190" name="Google Shape;190;g341c3bc028e_0_762:notes"/>
          <p:cNvSpPr txBox="1"/>
          <p:nvPr>
            <p:ph idx="1" type="body"/>
          </p:nvPr>
        </p:nvSpPr>
        <p:spPr>
          <a:xfrm>
            <a:off x="685800" y="4343400"/>
            <a:ext cx="5486400" cy="4114800"/>
          </a:xfrm>
          <a:prstGeom prst="rect">
            <a:avLst/>
          </a:prstGeom>
        </p:spPr>
        <p:txBody>
          <a:bodyPr anchorCtr="0" anchor="t" bIns="91425" lIns="91425" spcFirstLastPara="1" rIns="91425" wrap="square" tIns="91425">
            <a:noAutofit/>
          </a:bodyPr>
          <a:lstStyle/>
          <a:p>
            <a:pPr indent="0" lvl="0" marL="0" rtl="0" algn="l">
              <a:spcBef>
                <a:spcPts val="0"/>
              </a:spcBef>
              <a:spcAft>
                <a:spcPts val="0"/>
              </a:spcAft>
              <a:buNone/>
            </a:pPr>
            <a:r>
              <a:rPr lang="en-GB">
                <a:solidFill>
                  <a:schemeClr val="dk1"/>
                </a:solidFill>
              </a:rPr>
              <a:t>We found lower levels of pollutants on weekends, which is likely due to a few factors. First, there’s generally </a:t>
            </a:r>
            <a:r>
              <a:rPr b="1" lang="en-GB">
                <a:solidFill>
                  <a:schemeClr val="dk1"/>
                </a:solidFill>
              </a:rPr>
              <a:t>less traffic</a:t>
            </a:r>
            <a:r>
              <a:rPr lang="en-GB">
                <a:solidFill>
                  <a:schemeClr val="dk1"/>
                </a:solidFill>
              </a:rPr>
              <a:t> on weekends, as fewer people are commuting to work or school, which reduces emissions from vehicles, especially </a:t>
            </a:r>
            <a:r>
              <a:rPr b="1" lang="en-GB">
                <a:solidFill>
                  <a:schemeClr val="dk1"/>
                </a:solidFill>
              </a:rPr>
              <a:t>NO2</a:t>
            </a:r>
            <a:r>
              <a:rPr lang="en-GB">
                <a:solidFill>
                  <a:schemeClr val="dk1"/>
                </a:solidFill>
              </a:rPr>
              <a:t>. Additionally, </a:t>
            </a:r>
            <a:r>
              <a:rPr b="1" lang="en-GB">
                <a:solidFill>
                  <a:schemeClr val="dk1"/>
                </a:solidFill>
              </a:rPr>
              <a:t>industrial activity</a:t>
            </a:r>
            <a:r>
              <a:rPr lang="en-GB">
                <a:solidFill>
                  <a:schemeClr val="dk1"/>
                </a:solidFill>
              </a:rPr>
              <a:t> tends to be lower over the weekend, as many factories and businesses operate at reduced capacity or shut down. With these sources of pollution reduced, air quality improves, leading to lower pollutant levels.</a:t>
            </a:r>
            <a:endParaRPr/>
          </a:p>
        </p:txBody>
      </p:sp>
    </p:spTree>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slide" type="title">
  <p:cSld name="TITLE">
    <p:spTree>
      <p:nvGrpSpPr>
        <p:cNvPr id="9" name="Shape 9"/>
        <p:cNvGrpSpPr/>
        <p:nvPr/>
      </p:nvGrpSpPr>
      <p:grpSpPr>
        <a:xfrm>
          <a:off x="0" y="0"/>
          <a:ext cx="0" cy="0"/>
          <a:chOff x="0" y="0"/>
          <a:chExt cx="0" cy="0"/>
        </a:xfrm>
      </p:grpSpPr>
      <p:sp>
        <p:nvSpPr>
          <p:cNvPr id="10" name="Google Shape;10;p2"/>
          <p:cNvSpPr/>
          <p:nvPr/>
        </p:nvSpPr>
        <p:spPr>
          <a:xfrm rot="5400000">
            <a:off x="7500300" y="505"/>
            <a:ext cx="1643700" cy="1643700"/>
          </a:xfrm>
          <a:prstGeom prst="diagStripe">
            <a:avLst>
              <a:gd fmla="val 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nvGrpSpPr>
          <p:cNvPr id="11" name="Google Shape;11;p2"/>
          <p:cNvGrpSpPr/>
          <p:nvPr/>
        </p:nvGrpSpPr>
        <p:grpSpPr>
          <a:xfrm>
            <a:off x="0" y="490"/>
            <a:ext cx="5153705" cy="5134399"/>
            <a:chOff x="0" y="75"/>
            <a:chExt cx="5153705" cy="5152950"/>
          </a:xfrm>
        </p:grpSpPr>
        <p:sp>
          <p:nvSpPr>
            <p:cNvPr id="12" name="Google Shape;12;p2"/>
            <p:cNvSpPr/>
            <p:nvPr/>
          </p:nvSpPr>
          <p:spPr>
            <a:xfrm rot="-5400000">
              <a:off x="455" y="-225"/>
              <a:ext cx="5152800" cy="5153700"/>
            </a:xfrm>
            <a:prstGeom prst="diagStripe">
              <a:avLst>
                <a:gd fmla="val 50000"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3" name="Google Shape;13;p2"/>
            <p:cNvSpPr/>
            <p:nvPr/>
          </p:nvSpPr>
          <p:spPr>
            <a:xfrm rot="-5400000">
              <a:off x="150" y="1145825"/>
              <a:ext cx="3996600" cy="3996900"/>
            </a:xfrm>
            <a:prstGeom prst="diagStripe">
              <a:avLst>
                <a:gd fmla="val 58774" name="adj"/>
              </a:avLst>
            </a:prstGeom>
            <a:solidFill>
              <a:schemeClr val="lt1">
                <a:alpha val="303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4" name="Google Shape;14;p2"/>
            <p:cNvSpPr/>
            <p:nvPr/>
          </p:nvSpPr>
          <p:spPr>
            <a:xfrm rot="-5400000">
              <a:off x="1646" y="-75"/>
              <a:ext cx="2299800" cy="23001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5" name="Google Shape;15;p2"/>
            <p:cNvSpPr/>
            <p:nvPr/>
          </p:nvSpPr>
          <p:spPr>
            <a:xfrm flipH="1">
              <a:off x="652821" y="590035"/>
              <a:ext cx="2300100" cy="2299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6" name="Google Shape;16;p2"/>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lvl1pPr lvl="0">
              <a:spcBef>
                <a:spcPts val="0"/>
              </a:spcBef>
              <a:spcAft>
                <a:spcPts val="0"/>
              </a:spcAft>
              <a:buSzPts val="4000"/>
              <a:buNone/>
              <a:defRPr sz="4000"/>
            </a:lvl1pPr>
            <a:lvl2pPr lvl="1">
              <a:spcBef>
                <a:spcPts val="0"/>
              </a:spcBef>
              <a:spcAft>
                <a:spcPts val="0"/>
              </a:spcAft>
              <a:buSzPts val="4000"/>
              <a:buNone/>
              <a:defRPr sz="4000"/>
            </a:lvl2pPr>
            <a:lvl3pPr lvl="2">
              <a:spcBef>
                <a:spcPts val="0"/>
              </a:spcBef>
              <a:spcAft>
                <a:spcPts val="0"/>
              </a:spcAft>
              <a:buSzPts val="4000"/>
              <a:buNone/>
              <a:defRPr sz="4000"/>
            </a:lvl3pPr>
            <a:lvl4pPr lvl="3">
              <a:spcBef>
                <a:spcPts val="0"/>
              </a:spcBef>
              <a:spcAft>
                <a:spcPts val="0"/>
              </a:spcAft>
              <a:buSzPts val="4000"/>
              <a:buNone/>
              <a:defRPr sz="4000"/>
            </a:lvl4pPr>
            <a:lvl5pPr lvl="4">
              <a:spcBef>
                <a:spcPts val="0"/>
              </a:spcBef>
              <a:spcAft>
                <a:spcPts val="0"/>
              </a:spcAft>
              <a:buSzPts val="4000"/>
              <a:buNone/>
              <a:defRPr sz="4000"/>
            </a:lvl5pPr>
            <a:lvl6pPr lvl="5">
              <a:spcBef>
                <a:spcPts val="0"/>
              </a:spcBef>
              <a:spcAft>
                <a:spcPts val="0"/>
              </a:spcAft>
              <a:buSzPts val="4000"/>
              <a:buNone/>
              <a:defRPr sz="4000"/>
            </a:lvl6pPr>
            <a:lvl7pPr lvl="6">
              <a:spcBef>
                <a:spcPts val="0"/>
              </a:spcBef>
              <a:spcAft>
                <a:spcPts val="0"/>
              </a:spcAft>
              <a:buSzPts val="4000"/>
              <a:buNone/>
              <a:defRPr sz="4000"/>
            </a:lvl7pPr>
            <a:lvl8pPr lvl="7">
              <a:spcBef>
                <a:spcPts val="0"/>
              </a:spcBef>
              <a:spcAft>
                <a:spcPts val="0"/>
              </a:spcAft>
              <a:buSzPts val="4000"/>
              <a:buNone/>
              <a:defRPr sz="4000"/>
            </a:lvl8pPr>
            <a:lvl9pPr lvl="8">
              <a:spcBef>
                <a:spcPts val="0"/>
              </a:spcBef>
              <a:spcAft>
                <a:spcPts val="0"/>
              </a:spcAft>
              <a:buSzPts val="4000"/>
              <a:buNone/>
              <a:defRPr sz="4000"/>
            </a:lvl9pPr>
          </a:lstStyle>
          <a:p/>
        </p:txBody>
      </p:sp>
      <p:sp>
        <p:nvSpPr>
          <p:cNvPr id="17" name="Google Shape;17;p2"/>
          <p:cNvSpPr txBox="1"/>
          <p:nvPr>
            <p:ph idx="1" type="subTitle"/>
          </p:nvPr>
        </p:nvSpPr>
        <p:spPr>
          <a:xfrm>
            <a:off x="5083950" y="3924925"/>
            <a:ext cx="34707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18" name="Google Shape;18;p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ig number">
  <p:cSld name="BIG_NUMBER">
    <p:spTree>
      <p:nvGrpSpPr>
        <p:cNvPr id="105" name="Shape 105"/>
        <p:cNvGrpSpPr/>
        <p:nvPr/>
      </p:nvGrpSpPr>
      <p:grpSpPr>
        <a:xfrm>
          <a:off x="0" y="0"/>
          <a:ext cx="0" cy="0"/>
          <a:chOff x="0" y="0"/>
          <a:chExt cx="0" cy="0"/>
        </a:xfrm>
      </p:grpSpPr>
      <p:grpSp>
        <p:nvGrpSpPr>
          <p:cNvPr id="106" name="Google Shape;106;p11"/>
          <p:cNvGrpSpPr/>
          <p:nvPr/>
        </p:nvGrpSpPr>
        <p:grpSpPr>
          <a:xfrm>
            <a:off x="4406400" y="0"/>
            <a:ext cx="4737600" cy="5143065"/>
            <a:chOff x="4406400" y="0"/>
            <a:chExt cx="4737600" cy="5143065"/>
          </a:xfrm>
        </p:grpSpPr>
        <p:sp>
          <p:nvSpPr>
            <p:cNvPr id="107" name="Google Shape;107;p11"/>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8" name="Google Shape;108;p11"/>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9" name="Google Shape;109;p11"/>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0" name="Google Shape;110;p11"/>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1" name="Google Shape;111;p11"/>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2" name="Google Shape;112;p11"/>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3" name="Google Shape;113;p11"/>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4" name="Google Shape;114;p11"/>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5" name="Google Shape;115;p11"/>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6" name="Google Shape;116;p11"/>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7" name="Google Shape;117;p11"/>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8" name="Google Shape;118;p11"/>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19" name="Google Shape;119;p11"/>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0" name="Google Shape;120;p11"/>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1" name="Google Shape;121;p11"/>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2" name="Google Shape;122;p11"/>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3" name="Google Shape;123;p11"/>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24" name="Google Shape;124;p11"/>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25" name="Google Shape;125;p11"/>
          <p:cNvSpPr txBox="1"/>
          <p:nvPr>
            <p:ph hasCustomPrompt="1" type="title"/>
          </p:nvPr>
        </p:nvSpPr>
        <p:spPr>
          <a:xfrm>
            <a:off x="823850" y="1284675"/>
            <a:ext cx="4776000" cy="1300800"/>
          </a:xfrm>
          <a:prstGeom prst="rect">
            <a:avLst/>
          </a:prstGeom>
        </p:spPr>
        <p:txBody>
          <a:bodyPr anchorCtr="0" anchor="t" bIns="91425" lIns="91425" spcFirstLastPara="1" rIns="91425" wrap="square" tIns="91425">
            <a:normAutofit/>
          </a:bodyPr>
          <a:lstStyle>
            <a:lvl1pPr lvl="0">
              <a:spcBef>
                <a:spcPts val="0"/>
              </a:spcBef>
              <a:spcAft>
                <a:spcPts val="0"/>
              </a:spcAft>
              <a:buSzPts val="8000"/>
              <a:buNone/>
              <a:defRPr sz="8000"/>
            </a:lvl1pPr>
            <a:lvl2pPr lvl="1">
              <a:spcBef>
                <a:spcPts val="0"/>
              </a:spcBef>
              <a:spcAft>
                <a:spcPts val="0"/>
              </a:spcAft>
              <a:buSzPts val="8000"/>
              <a:buNone/>
              <a:defRPr sz="8000"/>
            </a:lvl2pPr>
            <a:lvl3pPr lvl="2">
              <a:spcBef>
                <a:spcPts val="0"/>
              </a:spcBef>
              <a:spcAft>
                <a:spcPts val="0"/>
              </a:spcAft>
              <a:buSzPts val="8000"/>
              <a:buNone/>
              <a:defRPr sz="8000"/>
            </a:lvl3pPr>
            <a:lvl4pPr lvl="3">
              <a:spcBef>
                <a:spcPts val="0"/>
              </a:spcBef>
              <a:spcAft>
                <a:spcPts val="0"/>
              </a:spcAft>
              <a:buSzPts val="8000"/>
              <a:buNone/>
              <a:defRPr sz="8000"/>
            </a:lvl4pPr>
            <a:lvl5pPr lvl="4">
              <a:spcBef>
                <a:spcPts val="0"/>
              </a:spcBef>
              <a:spcAft>
                <a:spcPts val="0"/>
              </a:spcAft>
              <a:buSzPts val="8000"/>
              <a:buNone/>
              <a:defRPr sz="8000"/>
            </a:lvl5pPr>
            <a:lvl6pPr lvl="5">
              <a:spcBef>
                <a:spcPts val="0"/>
              </a:spcBef>
              <a:spcAft>
                <a:spcPts val="0"/>
              </a:spcAft>
              <a:buSzPts val="8000"/>
              <a:buNone/>
              <a:defRPr sz="8000"/>
            </a:lvl6pPr>
            <a:lvl7pPr lvl="6">
              <a:spcBef>
                <a:spcPts val="0"/>
              </a:spcBef>
              <a:spcAft>
                <a:spcPts val="0"/>
              </a:spcAft>
              <a:buSzPts val="8000"/>
              <a:buNone/>
              <a:defRPr sz="8000"/>
            </a:lvl7pPr>
            <a:lvl8pPr lvl="7">
              <a:spcBef>
                <a:spcPts val="0"/>
              </a:spcBef>
              <a:spcAft>
                <a:spcPts val="0"/>
              </a:spcAft>
              <a:buSzPts val="8000"/>
              <a:buNone/>
              <a:defRPr sz="8000"/>
            </a:lvl8pPr>
            <a:lvl9pPr lvl="8">
              <a:spcBef>
                <a:spcPts val="0"/>
              </a:spcBef>
              <a:spcAft>
                <a:spcPts val="0"/>
              </a:spcAft>
              <a:buSzPts val="8000"/>
              <a:buNone/>
              <a:defRPr sz="8000"/>
            </a:lvl9pPr>
          </a:lstStyle>
          <a:p>
            <a:r>
              <a:t>xx%</a:t>
            </a:r>
          </a:p>
        </p:txBody>
      </p:sp>
      <p:sp>
        <p:nvSpPr>
          <p:cNvPr id="126" name="Google Shape;126;p11"/>
          <p:cNvSpPr txBox="1"/>
          <p:nvPr>
            <p:ph idx="1" type="body"/>
          </p:nvPr>
        </p:nvSpPr>
        <p:spPr>
          <a:xfrm>
            <a:off x="823850" y="2643124"/>
            <a:ext cx="4776000" cy="1218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127" name="Google Shape;127;p11"/>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Blank" type="blank">
  <p:cSld name="BLANK">
    <p:spTree>
      <p:nvGrpSpPr>
        <p:cNvPr id="128" name="Shape 128"/>
        <p:cNvGrpSpPr/>
        <p:nvPr/>
      </p:nvGrpSpPr>
      <p:grpSpPr>
        <a:xfrm>
          <a:off x="0" y="0"/>
          <a:ext cx="0" cy="0"/>
          <a:chOff x="0" y="0"/>
          <a:chExt cx="0" cy="0"/>
        </a:xfrm>
      </p:grpSpPr>
      <p:sp>
        <p:nvSpPr>
          <p:cNvPr id="129" name="Google Shape;129;p12"/>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header" type="secHead">
  <p:cSld name="SECTION_HEADER">
    <p:spTree>
      <p:nvGrpSpPr>
        <p:cNvPr id="19" name="Shape 19"/>
        <p:cNvGrpSpPr/>
        <p:nvPr/>
      </p:nvGrpSpPr>
      <p:grpSpPr>
        <a:xfrm>
          <a:off x="0" y="0"/>
          <a:ext cx="0" cy="0"/>
          <a:chOff x="0" y="0"/>
          <a:chExt cx="0" cy="0"/>
        </a:xfrm>
      </p:grpSpPr>
      <p:grpSp>
        <p:nvGrpSpPr>
          <p:cNvPr id="20" name="Google Shape;20;p3"/>
          <p:cNvGrpSpPr/>
          <p:nvPr/>
        </p:nvGrpSpPr>
        <p:grpSpPr>
          <a:xfrm>
            <a:off x="4406400" y="0"/>
            <a:ext cx="4737600" cy="5143065"/>
            <a:chOff x="4406400" y="0"/>
            <a:chExt cx="4737600" cy="5143065"/>
          </a:xfrm>
        </p:grpSpPr>
        <p:sp>
          <p:nvSpPr>
            <p:cNvPr id="21" name="Google Shape;21;p3"/>
            <p:cNvSpPr/>
            <p:nvPr/>
          </p:nvSpPr>
          <p:spPr>
            <a:xfrm rot="5400000">
              <a:off x="4408200" y="-1800"/>
              <a:ext cx="47340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2" name="Google Shape;22;p3"/>
            <p:cNvSpPr/>
            <p:nvPr/>
          </p:nvSpPr>
          <p:spPr>
            <a:xfrm rot="5400000">
              <a:off x="4841125" y="5700"/>
              <a:ext cx="42981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3" name="Google Shape;23;p3"/>
            <p:cNvSpPr/>
            <p:nvPr/>
          </p:nvSpPr>
          <p:spPr>
            <a:xfrm rot="-5400000">
              <a:off x="5618399" y="123646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4" name="Google Shape;24;p3"/>
            <p:cNvSpPr/>
            <p:nvPr/>
          </p:nvSpPr>
          <p:spPr>
            <a:xfrm flipH="1">
              <a:off x="5849857" y="14439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5" name="Google Shape;25;p3"/>
            <p:cNvSpPr/>
            <p:nvPr/>
          </p:nvSpPr>
          <p:spPr>
            <a:xfrm rot="-5400000">
              <a:off x="5987081" y="24694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6" name="Google Shape;26;p3"/>
            <p:cNvSpPr/>
            <p:nvPr/>
          </p:nvSpPr>
          <p:spPr>
            <a:xfrm flipH="1">
              <a:off x="6222115" y="267695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7" name="Google Shape;27;p3"/>
            <p:cNvSpPr/>
            <p:nvPr/>
          </p:nvSpPr>
          <p:spPr>
            <a:xfrm rot="-5400000">
              <a:off x="6675341" y="186201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8" name="Google Shape;28;p3"/>
            <p:cNvSpPr/>
            <p:nvPr/>
          </p:nvSpPr>
          <p:spPr>
            <a:xfrm flipH="1">
              <a:off x="6908099" y="2069505"/>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29" name="Google Shape;29;p3"/>
            <p:cNvSpPr/>
            <p:nvPr/>
          </p:nvSpPr>
          <p:spPr>
            <a:xfrm rot="-5400000">
              <a:off x="6861141" y="247781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0" name="Google Shape;30;p3"/>
            <p:cNvSpPr/>
            <p:nvPr/>
          </p:nvSpPr>
          <p:spPr>
            <a:xfrm flipH="1">
              <a:off x="7965266" y="269296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1" name="Google Shape;31;p3"/>
            <p:cNvSpPr/>
            <p:nvPr/>
          </p:nvSpPr>
          <p:spPr>
            <a:xfrm flipH="1">
              <a:off x="8145082" y="330875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2" name="Google Shape;32;p3"/>
            <p:cNvSpPr/>
            <p:nvPr/>
          </p:nvSpPr>
          <p:spPr>
            <a:xfrm rot="-5400000">
              <a:off x="7047599" y="309501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3" name="Google Shape;33;p3"/>
            <p:cNvSpPr/>
            <p:nvPr/>
          </p:nvSpPr>
          <p:spPr>
            <a:xfrm flipH="1">
              <a:off x="7276649" y="330250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4" name="Google Shape;34;p3"/>
            <p:cNvSpPr/>
            <p:nvPr/>
          </p:nvSpPr>
          <p:spPr>
            <a:xfrm rot="-5400000">
              <a:off x="7227414" y="3710807"/>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5" name="Google Shape;35;p3"/>
            <p:cNvSpPr/>
            <p:nvPr/>
          </p:nvSpPr>
          <p:spPr>
            <a:xfrm flipH="1">
              <a:off x="7462448" y="391829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6" name="Google Shape;36;p3"/>
            <p:cNvSpPr/>
            <p:nvPr/>
          </p:nvSpPr>
          <p:spPr>
            <a:xfrm rot="-5400000">
              <a:off x="8102491" y="371847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7" name="Google Shape;37;p3"/>
            <p:cNvSpPr/>
            <p:nvPr/>
          </p:nvSpPr>
          <p:spPr>
            <a:xfrm flipH="1">
              <a:off x="8334533" y="392596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38" name="Google Shape;38;p3"/>
            <p:cNvSpPr/>
            <p:nvPr/>
          </p:nvSpPr>
          <p:spPr>
            <a:xfrm rot="-5400000">
              <a:off x="8288290" y="433426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39" name="Google Shape;39;p3"/>
          <p:cNvSpPr txBox="1"/>
          <p:nvPr>
            <p:ph type="title"/>
          </p:nvPr>
        </p:nvSpPr>
        <p:spPr>
          <a:xfrm>
            <a:off x="823850" y="2053000"/>
            <a:ext cx="4587000" cy="11487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40" name="Google Shape;40;p3"/>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body" type="tx">
  <p:cSld name="TITLE_AND_BODY">
    <p:spTree>
      <p:nvGrpSpPr>
        <p:cNvPr id="41" name="Shape 41"/>
        <p:cNvGrpSpPr/>
        <p:nvPr/>
      </p:nvGrpSpPr>
      <p:grpSpPr>
        <a:xfrm>
          <a:off x="0" y="0"/>
          <a:ext cx="0" cy="0"/>
          <a:chOff x="0" y="0"/>
          <a:chExt cx="0" cy="0"/>
        </a:xfrm>
      </p:grpSpPr>
      <p:grpSp>
        <p:nvGrpSpPr>
          <p:cNvPr id="42" name="Google Shape;42;p4"/>
          <p:cNvGrpSpPr/>
          <p:nvPr/>
        </p:nvGrpSpPr>
        <p:grpSpPr>
          <a:xfrm>
            <a:off x="0" y="381001"/>
            <a:ext cx="1037850" cy="1016287"/>
            <a:chOff x="0" y="381001"/>
            <a:chExt cx="1037850" cy="1016287"/>
          </a:xfrm>
        </p:grpSpPr>
        <p:sp>
          <p:nvSpPr>
            <p:cNvPr id="43" name="Google Shape;43;p4"/>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44" name="Google Shape;44;p4"/>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45" name="Google Shape;45;p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46" name="Google Shape;46;p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47" name="Google Shape;47;p4"/>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and two columns" type="twoColTx">
  <p:cSld name="TITLE_AND_TWO_COLUMNS">
    <p:spTree>
      <p:nvGrpSpPr>
        <p:cNvPr id="48" name="Shape 48"/>
        <p:cNvGrpSpPr/>
        <p:nvPr/>
      </p:nvGrpSpPr>
      <p:grpSpPr>
        <a:xfrm>
          <a:off x="0" y="0"/>
          <a:ext cx="0" cy="0"/>
          <a:chOff x="0" y="0"/>
          <a:chExt cx="0" cy="0"/>
        </a:xfrm>
      </p:grpSpPr>
      <p:grpSp>
        <p:nvGrpSpPr>
          <p:cNvPr id="49" name="Google Shape;49;p5"/>
          <p:cNvGrpSpPr/>
          <p:nvPr/>
        </p:nvGrpSpPr>
        <p:grpSpPr>
          <a:xfrm>
            <a:off x="0" y="381001"/>
            <a:ext cx="1037850" cy="1016287"/>
            <a:chOff x="0" y="381001"/>
            <a:chExt cx="1037850" cy="1016287"/>
          </a:xfrm>
        </p:grpSpPr>
        <p:sp>
          <p:nvSpPr>
            <p:cNvPr id="50" name="Google Shape;50;p5"/>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1" name="Google Shape;51;p5"/>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52" name="Google Shape;52;p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53" name="Google Shape;53;p5"/>
          <p:cNvSpPr txBox="1"/>
          <p:nvPr>
            <p:ph idx="1" type="body"/>
          </p:nvPr>
        </p:nvSpPr>
        <p:spPr>
          <a:xfrm>
            <a:off x="1297500"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4" name="Google Shape;54;p5"/>
          <p:cNvSpPr txBox="1"/>
          <p:nvPr>
            <p:ph idx="2" type="body"/>
          </p:nvPr>
        </p:nvSpPr>
        <p:spPr>
          <a:xfrm>
            <a:off x="4933221" y="1567550"/>
            <a:ext cx="3403200" cy="29112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55" name="Google Shape;55;p5"/>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Title only" type="titleOnly">
  <p:cSld name="TITLE_ONLY">
    <p:spTree>
      <p:nvGrpSpPr>
        <p:cNvPr id="56" name="Shape 56"/>
        <p:cNvGrpSpPr/>
        <p:nvPr/>
      </p:nvGrpSpPr>
      <p:grpSpPr>
        <a:xfrm>
          <a:off x="0" y="0"/>
          <a:ext cx="0" cy="0"/>
          <a:chOff x="0" y="0"/>
          <a:chExt cx="0" cy="0"/>
        </a:xfrm>
      </p:grpSpPr>
      <p:grpSp>
        <p:nvGrpSpPr>
          <p:cNvPr id="57" name="Google Shape;57;p6"/>
          <p:cNvGrpSpPr/>
          <p:nvPr/>
        </p:nvGrpSpPr>
        <p:grpSpPr>
          <a:xfrm>
            <a:off x="0" y="381001"/>
            <a:ext cx="1037850" cy="1016287"/>
            <a:chOff x="0" y="381001"/>
            <a:chExt cx="1037850" cy="1016287"/>
          </a:xfrm>
        </p:grpSpPr>
        <p:sp>
          <p:nvSpPr>
            <p:cNvPr id="58" name="Google Shape;58;p6"/>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59" name="Google Shape;59;p6"/>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0" name="Google Shape;60;p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1" name="Google Shape;61;p6"/>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One column text">
  <p:cSld name="ONE_COLUMN_TEXT">
    <p:spTree>
      <p:nvGrpSpPr>
        <p:cNvPr id="62" name="Shape 62"/>
        <p:cNvGrpSpPr/>
        <p:nvPr/>
      </p:nvGrpSpPr>
      <p:grpSpPr>
        <a:xfrm>
          <a:off x="0" y="0"/>
          <a:ext cx="0" cy="0"/>
          <a:chOff x="0" y="0"/>
          <a:chExt cx="0" cy="0"/>
        </a:xfrm>
      </p:grpSpPr>
      <p:grpSp>
        <p:nvGrpSpPr>
          <p:cNvPr id="63" name="Google Shape;63;p7"/>
          <p:cNvGrpSpPr/>
          <p:nvPr/>
        </p:nvGrpSpPr>
        <p:grpSpPr>
          <a:xfrm>
            <a:off x="0" y="381001"/>
            <a:ext cx="1037850" cy="1016287"/>
            <a:chOff x="0" y="381001"/>
            <a:chExt cx="1037850" cy="1016287"/>
          </a:xfrm>
        </p:grpSpPr>
        <p:sp>
          <p:nvSpPr>
            <p:cNvPr id="64" name="Google Shape;64;p7"/>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65" name="Google Shape;65;p7"/>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66" name="Google Shape;66;p7"/>
          <p:cNvSpPr txBox="1"/>
          <p:nvPr>
            <p:ph type="title"/>
          </p:nvPr>
        </p:nvSpPr>
        <p:spPr>
          <a:xfrm>
            <a:off x="1297500" y="393750"/>
            <a:ext cx="3798900" cy="14931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67" name="Google Shape;67;p7"/>
          <p:cNvSpPr txBox="1"/>
          <p:nvPr>
            <p:ph idx="1" type="body"/>
          </p:nvPr>
        </p:nvSpPr>
        <p:spPr>
          <a:xfrm>
            <a:off x="1297500" y="1972550"/>
            <a:ext cx="3798900" cy="24159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68" name="Google Shape;68;p7"/>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Main point">
  <p:cSld name="MAIN_POINT">
    <p:spTree>
      <p:nvGrpSpPr>
        <p:cNvPr id="69" name="Shape 69"/>
        <p:cNvGrpSpPr/>
        <p:nvPr/>
      </p:nvGrpSpPr>
      <p:grpSpPr>
        <a:xfrm>
          <a:off x="0" y="0"/>
          <a:ext cx="0" cy="0"/>
          <a:chOff x="0" y="0"/>
          <a:chExt cx="0" cy="0"/>
        </a:xfrm>
      </p:grpSpPr>
      <p:grpSp>
        <p:nvGrpSpPr>
          <p:cNvPr id="70" name="Google Shape;70;p8"/>
          <p:cNvGrpSpPr/>
          <p:nvPr/>
        </p:nvGrpSpPr>
        <p:grpSpPr>
          <a:xfrm>
            <a:off x="4406400" y="0"/>
            <a:ext cx="4737600" cy="5143500"/>
            <a:chOff x="4406400" y="0"/>
            <a:chExt cx="4737600" cy="5143500"/>
          </a:xfrm>
        </p:grpSpPr>
        <p:sp>
          <p:nvSpPr>
            <p:cNvPr id="71" name="Google Shape;71;p8"/>
            <p:cNvSpPr/>
            <p:nvPr/>
          </p:nvSpPr>
          <p:spPr>
            <a:xfrm rot="5400000">
              <a:off x="4407900" y="-1500"/>
              <a:ext cx="4734600" cy="4737600"/>
            </a:xfrm>
            <a:prstGeom prst="diagStripe">
              <a:avLst>
                <a:gd fmla="val 49469"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2" name="Google Shape;72;p8"/>
            <p:cNvSpPr/>
            <p:nvPr/>
          </p:nvSpPr>
          <p:spPr>
            <a:xfrm rot="5400000">
              <a:off x="4840825" y="6000"/>
              <a:ext cx="4298700" cy="4286700"/>
            </a:xfrm>
            <a:prstGeom prst="diagStripe">
              <a:avLst>
                <a:gd fmla="val 0" name="adj"/>
              </a:avLst>
            </a:prstGeom>
            <a:solidFill>
              <a:schemeClr val="lt1">
                <a:alpha val="346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3" name="Google Shape;73;p8"/>
            <p:cNvSpPr/>
            <p:nvPr/>
          </p:nvSpPr>
          <p:spPr>
            <a:xfrm rot="-5400000">
              <a:off x="5618399" y="123664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4" name="Google Shape;74;p8"/>
            <p:cNvSpPr/>
            <p:nvPr/>
          </p:nvSpPr>
          <p:spPr>
            <a:xfrm flipH="1">
              <a:off x="5849857" y="144407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5" name="Google Shape;75;p8"/>
            <p:cNvSpPr/>
            <p:nvPr/>
          </p:nvSpPr>
          <p:spPr>
            <a:xfrm rot="-5400000">
              <a:off x="5987081" y="2469743"/>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6" name="Google Shape;76;p8"/>
            <p:cNvSpPr/>
            <p:nvPr/>
          </p:nvSpPr>
          <p:spPr>
            <a:xfrm flipH="1">
              <a:off x="6222115" y="2677179"/>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7" name="Google Shape;77;p8"/>
            <p:cNvSpPr/>
            <p:nvPr/>
          </p:nvSpPr>
          <p:spPr>
            <a:xfrm rot="-5400000">
              <a:off x="6675341" y="1862244"/>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8" name="Google Shape;78;p8"/>
            <p:cNvSpPr/>
            <p:nvPr/>
          </p:nvSpPr>
          <p:spPr>
            <a:xfrm flipH="1">
              <a:off x="6908099" y="2069680"/>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79" name="Google Shape;79;p8"/>
            <p:cNvSpPr/>
            <p:nvPr/>
          </p:nvSpPr>
          <p:spPr>
            <a:xfrm rot="-5400000">
              <a:off x="6861141" y="2478088"/>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0" name="Google Shape;80;p8"/>
            <p:cNvSpPr/>
            <p:nvPr/>
          </p:nvSpPr>
          <p:spPr>
            <a:xfrm flipH="1">
              <a:off x="7965266" y="269319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1" name="Google Shape;81;p8"/>
            <p:cNvSpPr/>
            <p:nvPr/>
          </p:nvSpPr>
          <p:spPr>
            <a:xfrm flipH="1">
              <a:off x="8145082" y="330903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2" name="Google Shape;82;p8"/>
            <p:cNvSpPr/>
            <p:nvPr/>
          </p:nvSpPr>
          <p:spPr>
            <a:xfrm rot="-5400000">
              <a:off x="7047599" y="309534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3" name="Google Shape;83;p8"/>
            <p:cNvSpPr/>
            <p:nvPr/>
          </p:nvSpPr>
          <p:spPr>
            <a:xfrm flipH="1">
              <a:off x="7276649" y="3302781"/>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4" name="Google Shape;84;p8"/>
            <p:cNvSpPr/>
            <p:nvPr/>
          </p:nvSpPr>
          <p:spPr>
            <a:xfrm rot="-5400000">
              <a:off x="7227414" y="3711189"/>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5" name="Google Shape;85;p8"/>
            <p:cNvSpPr/>
            <p:nvPr/>
          </p:nvSpPr>
          <p:spPr>
            <a:xfrm flipH="1">
              <a:off x="7462448" y="3918625"/>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6" name="Google Shape;86;p8"/>
            <p:cNvSpPr/>
            <p:nvPr/>
          </p:nvSpPr>
          <p:spPr>
            <a:xfrm rot="-5400000">
              <a:off x="8102491" y="3718856"/>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7" name="Google Shape;87;p8"/>
            <p:cNvSpPr/>
            <p:nvPr/>
          </p:nvSpPr>
          <p:spPr>
            <a:xfrm flipH="1">
              <a:off x="8334533" y="3926292"/>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88" name="Google Shape;88;p8"/>
            <p:cNvSpPr/>
            <p:nvPr/>
          </p:nvSpPr>
          <p:spPr>
            <a:xfrm rot="-5400000">
              <a:off x="8288290" y="4334700"/>
              <a:ext cx="808800" cy="808800"/>
            </a:xfrm>
            <a:prstGeom prst="diagStripe">
              <a:avLst>
                <a:gd fmla="val 50000" name="adj"/>
              </a:avLst>
            </a:prstGeom>
            <a:solidFill>
              <a:schemeClr val="lt1">
                <a:alpha val="731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89" name="Google Shape;89;p8"/>
          <p:cNvSpPr txBox="1"/>
          <p:nvPr>
            <p:ph type="title"/>
          </p:nvPr>
        </p:nvSpPr>
        <p:spPr>
          <a:xfrm>
            <a:off x="823850" y="866775"/>
            <a:ext cx="4587000" cy="3521100"/>
          </a:xfrm>
          <a:prstGeom prst="rect">
            <a:avLst/>
          </a:prstGeom>
        </p:spPr>
        <p:txBody>
          <a:bodyPr anchorCtr="0" anchor="ctr" bIns="91425" lIns="91425" spcFirstLastPara="1" rIns="91425" wrap="square" tIns="91425">
            <a:normAutofit/>
          </a:bodyPr>
          <a:lstStyle>
            <a:lvl1pPr lvl="0">
              <a:spcBef>
                <a:spcPts val="0"/>
              </a:spcBef>
              <a:spcAft>
                <a:spcPts val="0"/>
              </a:spcAft>
              <a:buSzPts val="2800"/>
              <a:buNone/>
              <a:defRPr/>
            </a:lvl1pPr>
            <a:lvl2pPr lvl="1">
              <a:spcBef>
                <a:spcPts val="0"/>
              </a:spcBef>
              <a:spcAft>
                <a:spcPts val="0"/>
              </a:spcAft>
              <a:buSzPts val="2800"/>
              <a:buNone/>
              <a:defRPr/>
            </a:lvl2pPr>
            <a:lvl3pPr lvl="2">
              <a:spcBef>
                <a:spcPts val="0"/>
              </a:spcBef>
              <a:spcAft>
                <a:spcPts val="0"/>
              </a:spcAft>
              <a:buSzPts val="2800"/>
              <a:buNone/>
              <a:defRPr/>
            </a:lvl3pPr>
            <a:lvl4pPr lvl="3">
              <a:spcBef>
                <a:spcPts val="0"/>
              </a:spcBef>
              <a:spcAft>
                <a:spcPts val="0"/>
              </a:spcAft>
              <a:buSzPts val="2800"/>
              <a:buNone/>
              <a:defRPr/>
            </a:lvl4pPr>
            <a:lvl5pPr lvl="4">
              <a:spcBef>
                <a:spcPts val="0"/>
              </a:spcBef>
              <a:spcAft>
                <a:spcPts val="0"/>
              </a:spcAft>
              <a:buSzPts val="2800"/>
              <a:buNone/>
              <a:defRPr/>
            </a:lvl5pPr>
            <a:lvl6pPr lvl="5">
              <a:spcBef>
                <a:spcPts val="0"/>
              </a:spcBef>
              <a:spcAft>
                <a:spcPts val="0"/>
              </a:spcAft>
              <a:buSzPts val="2800"/>
              <a:buNone/>
              <a:defRPr/>
            </a:lvl6pPr>
            <a:lvl7pPr lvl="6">
              <a:spcBef>
                <a:spcPts val="0"/>
              </a:spcBef>
              <a:spcAft>
                <a:spcPts val="0"/>
              </a:spcAft>
              <a:buSzPts val="2800"/>
              <a:buNone/>
              <a:defRPr/>
            </a:lvl7pPr>
            <a:lvl8pPr lvl="7">
              <a:spcBef>
                <a:spcPts val="0"/>
              </a:spcBef>
              <a:spcAft>
                <a:spcPts val="0"/>
              </a:spcAft>
              <a:buSzPts val="2800"/>
              <a:buNone/>
              <a:defRPr/>
            </a:lvl8pPr>
            <a:lvl9pPr lvl="8">
              <a:spcBef>
                <a:spcPts val="0"/>
              </a:spcBef>
              <a:spcAft>
                <a:spcPts val="0"/>
              </a:spcAft>
              <a:buSzPts val="2800"/>
              <a:buNone/>
              <a:defRPr/>
            </a:lvl9pPr>
          </a:lstStyle>
          <a:p/>
        </p:txBody>
      </p:sp>
      <p:sp>
        <p:nvSpPr>
          <p:cNvPr id="90" name="Google Shape;90;p8"/>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Section title and description">
  <p:cSld name="SECTION_TITLE_AND_DESCRIPTION">
    <p:spTree>
      <p:nvGrpSpPr>
        <p:cNvPr id="91" name="Shape 91"/>
        <p:cNvGrpSpPr/>
        <p:nvPr/>
      </p:nvGrpSpPr>
      <p:grpSpPr>
        <a:xfrm>
          <a:off x="0" y="0"/>
          <a:ext cx="0" cy="0"/>
          <a:chOff x="0" y="0"/>
          <a:chExt cx="0" cy="0"/>
        </a:xfrm>
      </p:grpSpPr>
      <p:grpSp>
        <p:nvGrpSpPr>
          <p:cNvPr id="92" name="Google Shape;92;p9"/>
          <p:cNvGrpSpPr/>
          <p:nvPr/>
        </p:nvGrpSpPr>
        <p:grpSpPr>
          <a:xfrm>
            <a:off x="0" y="381001"/>
            <a:ext cx="1037850" cy="1016287"/>
            <a:chOff x="0" y="381001"/>
            <a:chExt cx="1037850" cy="1016287"/>
          </a:xfrm>
        </p:grpSpPr>
        <p:sp>
          <p:nvSpPr>
            <p:cNvPr id="93" name="Google Shape;93;p9"/>
            <p:cNvSpPr/>
            <p:nvPr/>
          </p:nvSpPr>
          <p:spPr>
            <a:xfrm rot="-5400000">
              <a:off x="0" y="381001"/>
              <a:ext cx="808800" cy="808800"/>
            </a:xfrm>
            <a:prstGeom prst="diagStripe">
              <a:avLst>
                <a:gd fmla="val 50000" name="adj"/>
              </a:avLst>
            </a:prstGeom>
            <a:solidFill>
              <a:schemeClr val="accent1"/>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94" name="Google Shape;94;p9"/>
            <p:cNvSpPr/>
            <p:nvPr/>
          </p:nvSpPr>
          <p:spPr>
            <a:xfrm flipH="1">
              <a:off x="229050" y="588489"/>
              <a:ext cx="808800" cy="808800"/>
            </a:xfrm>
            <a:prstGeom prst="diagStripe">
              <a:avLst>
                <a:gd fmla="val 50000" name="adj"/>
              </a:avLst>
            </a:prstGeom>
            <a:solidFill>
              <a:schemeClr val="lt2"/>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95" name="Google Shape;95;p9"/>
          <p:cNvSpPr txBox="1"/>
          <p:nvPr>
            <p:ph type="title"/>
          </p:nvPr>
        </p:nvSpPr>
        <p:spPr>
          <a:xfrm>
            <a:off x="1297500" y="1658325"/>
            <a:ext cx="3036300" cy="1751700"/>
          </a:xfrm>
          <a:prstGeom prst="rect">
            <a:avLst/>
          </a:prstGeom>
        </p:spPr>
        <p:txBody>
          <a:bodyPr anchorCtr="0" anchor="t" bIns="91425" lIns="91425" spcFirstLastPara="1" rIns="91425" wrap="square" tIns="91425">
            <a:normAutofit/>
          </a:bodyPr>
          <a:lstStyle>
            <a:lvl1pPr lvl="0">
              <a:spcBef>
                <a:spcPts val="0"/>
              </a:spcBef>
              <a:spcAft>
                <a:spcPts val="0"/>
              </a:spcAft>
              <a:buSzPts val="2400"/>
              <a:buNone/>
              <a:defRPr sz="2400"/>
            </a:lvl1pPr>
            <a:lvl2pPr lvl="1">
              <a:spcBef>
                <a:spcPts val="0"/>
              </a:spcBef>
              <a:spcAft>
                <a:spcPts val="0"/>
              </a:spcAft>
              <a:buSzPts val="2400"/>
              <a:buNone/>
              <a:defRPr sz="2400"/>
            </a:lvl2pPr>
            <a:lvl3pPr lvl="2">
              <a:spcBef>
                <a:spcPts val="0"/>
              </a:spcBef>
              <a:spcAft>
                <a:spcPts val="0"/>
              </a:spcAft>
              <a:buSzPts val="2400"/>
              <a:buNone/>
              <a:defRPr sz="2400"/>
            </a:lvl3pPr>
            <a:lvl4pPr lvl="3">
              <a:spcBef>
                <a:spcPts val="0"/>
              </a:spcBef>
              <a:spcAft>
                <a:spcPts val="0"/>
              </a:spcAft>
              <a:buSzPts val="2400"/>
              <a:buNone/>
              <a:defRPr sz="2400"/>
            </a:lvl4pPr>
            <a:lvl5pPr lvl="4">
              <a:spcBef>
                <a:spcPts val="0"/>
              </a:spcBef>
              <a:spcAft>
                <a:spcPts val="0"/>
              </a:spcAft>
              <a:buSzPts val="2400"/>
              <a:buNone/>
              <a:defRPr sz="2400"/>
            </a:lvl5pPr>
            <a:lvl6pPr lvl="5">
              <a:spcBef>
                <a:spcPts val="0"/>
              </a:spcBef>
              <a:spcAft>
                <a:spcPts val="0"/>
              </a:spcAft>
              <a:buSzPts val="2400"/>
              <a:buNone/>
              <a:defRPr sz="2400"/>
            </a:lvl6pPr>
            <a:lvl7pPr lvl="6">
              <a:spcBef>
                <a:spcPts val="0"/>
              </a:spcBef>
              <a:spcAft>
                <a:spcPts val="0"/>
              </a:spcAft>
              <a:buSzPts val="2400"/>
              <a:buNone/>
              <a:defRPr sz="2400"/>
            </a:lvl7pPr>
            <a:lvl8pPr lvl="7">
              <a:spcBef>
                <a:spcPts val="0"/>
              </a:spcBef>
              <a:spcAft>
                <a:spcPts val="0"/>
              </a:spcAft>
              <a:buSzPts val="2400"/>
              <a:buNone/>
              <a:defRPr sz="2400"/>
            </a:lvl8pPr>
            <a:lvl9pPr lvl="8">
              <a:spcBef>
                <a:spcPts val="0"/>
              </a:spcBef>
              <a:spcAft>
                <a:spcPts val="0"/>
              </a:spcAft>
              <a:buSzPts val="2400"/>
              <a:buNone/>
              <a:defRPr sz="2400"/>
            </a:lvl9pPr>
          </a:lstStyle>
          <a:p/>
        </p:txBody>
      </p:sp>
      <p:sp>
        <p:nvSpPr>
          <p:cNvPr id="96" name="Google Shape;96;p9"/>
          <p:cNvSpPr txBox="1"/>
          <p:nvPr>
            <p:ph idx="1" type="subTitle"/>
          </p:nvPr>
        </p:nvSpPr>
        <p:spPr>
          <a:xfrm>
            <a:off x="1297500" y="3538000"/>
            <a:ext cx="3036300" cy="506100"/>
          </a:xfrm>
          <a:prstGeom prst="rect">
            <a:avLst/>
          </a:prstGeom>
        </p:spPr>
        <p:txBody>
          <a:bodyPr anchorCtr="0" anchor="t" bIns="91425" lIns="91425" spcFirstLastPara="1" rIns="91425" wrap="square" tIns="91425">
            <a:normAutofit/>
          </a:bodyPr>
          <a:lstStyle>
            <a:lvl1pPr lvl="0">
              <a:lnSpc>
                <a:spcPct val="100000"/>
              </a:lnSpc>
              <a:spcBef>
                <a:spcPts val="0"/>
              </a:spcBef>
              <a:spcAft>
                <a:spcPts val="0"/>
              </a:spcAft>
              <a:buSzPts val="1300"/>
              <a:buNone/>
              <a:defRPr/>
            </a:lvl1pPr>
            <a:lvl2pPr lvl="1">
              <a:lnSpc>
                <a:spcPct val="100000"/>
              </a:lnSpc>
              <a:spcBef>
                <a:spcPts val="0"/>
              </a:spcBef>
              <a:spcAft>
                <a:spcPts val="0"/>
              </a:spcAft>
              <a:buSzPts val="1300"/>
              <a:buNone/>
              <a:defRPr sz="1300"/>
            </a:lvl2pPr>
            <a:lvl3pPr lvl="2">
              <a:lnSpc>
                <a:spcPct val="100000"/>
              </a:lnSpc>
              <a:spcBef>
                <a:spcPts val="0"/>
              </a:spcBef>
              <a:spcAft>
                <a:spcPts val="0"/>
              </a:spcAft>
              <a:buSzPts val="1300"/>
              <a:buNone/>
              <a:defRPr sz="1300"/>
            </a:lvl3pPr>
            <a:lvl4pPr lvl="3">
              <a:lnSpc>
                <a:spcPct val="100000"/>
              </a:lnSpc>
              <a:spcBef>
                <a:spcPts val="0"/>
              </a:spcBef>
              <a:spcAft>
                <a:spcPts val="0"/>
              </a:spcAft>
              <a:buSzPts val="1300"/>
              <a:buNone/>
              <a:defRPr sz="1300"/>
            </a:lvl4pPr>
            <a:lvl5pPr lvl="4">
              <a:lnSpc>
                <a:spcPct val="100000"/>
              </a:lnSpc>
              <a:spcBef>
                <a:spcPts val="0"/>
              </a:spcBef>
              <a:spcAft>
                <a:spcPts val="0"/>
              </a:spcAft>
              <a:buSzPts val="1300"/>
              <a:buNone/>
              <a:defRPr sz="1300"/>
            </a:lvl5pPr>
            <a:lvl6pPr lvl="5">
              <a:lnSpc>
                <a:spcPct val="100000"/>
              </a:lnSpc>
              <a:spcBef>
                <a:spcPts val="0"/>
              </a:spcBef>
              <a:spcAft>
                <a:spcPts val="0"/>
              </a:spcAft>
              <a:buSzPts val="1300"/>
              <a:buNone/>
              <a:defRPr sz="1300"/>
            </a:lvl6pPr>
            <a:lvl7pPr lvl="6">
              <a:lnSpc>
                <a:spcPct val="100000"/>
              </a:lnSpc>
              <a:spcBef>
                <a:spcPts val="0"/>
              </a:spcBef>
              <a:spcAft>
                <a:spcPts val="0"/>
              </a:spcAft>
              <a:buSzPts val="1300"/>
              <a:buNone/>
              <a:defRPr sz="1300"/>
            </a:lvl7pPr>
            <a:lvl8pPr lvl="7">
              <a:lnSpc>
                <a:spcPct val="100000"/>
              </a:lnSpc>
              <a:spcBef>
                <a:spcPts val="0"/>
              </a:spcBef>
              <a:spcAft>
                <a:spcPts val="0"/>
              </a:spcAft>
              <a:buSzPts val="1300"/>
              <a:buNone/>
              <a:defRPr sz="1300"/>
            </a:lvl8pPr>
            <a:lvl9pPr lvl="8">
              <a:lnSpc>
                <a:spcPct val="100000"/>
              </a:lnSpc>
              <a:spcBef>
                <a:spcPts val="0"/>
              </a:spcBef>
              <a:spcAft>
                <a:spcPts val="0"/>
              </a:spcAft>
              <a:buSzPts val="1300"/>
              <a:buNone/>
              <a:defRPr sz="1300"/>
            </a:lvl9pPr>
          </a:lstStyle>
          <a:p/>
        </p:txBody>
      </p:sp>
      <p:sp>
        <p:nvSpPr>
          <p:cNvPr id="97" name="Google Shape;97;p9"/>
          <p:cNvSpPr txBox="1"/>
          <p:nvPr>
            <p:ph idx="2" type="body"/>
          </p:nvPr>
        </p:nvSpPr>
        <p:spPr>
          <a:xfrm>
            <a:off x="4648200" y="1696600"/>
            <a:ext cx="3676800" cy="2347500"/>
          </a:xfrm>
          <a:prstGeom prst="rect">
            <a:avLst/>
          </a:prstGeom>
        </p:spPr>
        <p:txBody>
          <a:bodyPr anchorCtr="0" anchor="t" bIns="91425" lIns="91425" spcFirstLastPara="1" rIns="91425" wrap="square" tIns="91425">
            <a:normAutofit/>
          </a:bodyPr>
          <a:lstStyle>
            <a:lvl1pPr indent="-311150" lvl="0" marL="457200">
              <a:spcBef>
                <a:spcPts val="0"/>
              </a:spcBef>
              <a:spcAft>
                <a:spcPts val="0"/>
              </a:spcAft>
              <a:buSzPts val="1300"/>
              <a:buChar char="●"/>
              <a:defRPr/>
            </a:lvl1pPr>
            <a:lvl2pPr indent="-298450" lvl="1" marL="914400">
              <a:spcBef>
                <a:spcPts val="0"/>
              </a:spcBef>
              <a:spcAft>
                <a:spcPts val="0"/>
              </a:spcAft>
              <a:buSzPts val="1100"/>
              <a:buChar char="○"/>
              <a:defRPr/>
            </a:lvl2pPr>
            <a:lvl3pPr indent="-298450" lvl="2" marL="1371600">
              <a:spcBef>
                <a:spcPts val="0"/>
              </a:spcBef>
              <a:spcAft>
                <a:spcPts val="0"/>
              </a:spcAft>
              <a:buSzPts val="1100"/>
              <a:buChar char="■"/>
              <a:defRPr/>
            </a:lvl3pPr>
            <a:lvl4pPr indent="-298450" lvl="3" marL="1828800">
              <a:spcBef>
                <a:spcPts val="0"/>
              </a:spcBef>
              <a:spcAft>
                <a:spcPts val="0"/>
              </a:spcAft>
              <a:buSzPts val="1100"/>
              <a:buChar char="●"/>
              <a:defRPr/>
            </a:lvl4pPr>
            <a:lvl5pPr indent="-298450" lvl="4" marL="2286000">
              <a:spcBef>
                <a:spcPts val="0"/>
              </a:spcBef>
              <a:spcAft>
                <a:spcPts val="0"/>
              </a:spcAft>
              <a:buSzPts val="1100"/>
              <a:buChar char="○"/>
              <a:defRPr/>
            </a:lvl5pPr>
            <a:lvl6pPr indent="-298450" lvl="5" marL="2743200">
              <a:spcBef>
                <a:spcPts val="0"/>
              </a:spcBef>
              <a:spcAft>
                <a:spcPts val="0"/>
              </a:spcAft>
              <a:buSzPts val="1100"/>
              <a:buChar char="■"/>
              <a:defRPr/>
            </a:lvl6pPr>
            <a:lvl7pPr indent="-298450" lvl="6" marL="3200400">
              <a:spcBef>
                <a:spcPts val="0"/>
              </a:spcBef>
              <a:spcAft>
                <a:spcPts val="0"/>
              </a:spcAft>
              <a:buSzPts val="1100"/>
              <a:buChar char="●"/>
              <a:defRPr/>
            </a:lvl7pPr>
            <a:lvl8pPr indent="-298450" lvl="7" marL="3657600">
              <a:spcBef>
                <a:spcPts val="0"/>
              </a:spcBef>
              <a:spcAft>
                <a:spcPts val="0"/>
              </a:spcAft>
              <a:buSzPts val="1100"/>
              <a:buChar char="○"/>
              <a:defRPr/>
            </a:lvl8pPr>
            <a:lvl9pPr indent="-298450" lvl="8" marL="4114800">
              <a:spcBef>
                <a:spcPts val="0"/>
              </a:spcBef>
              <a:spcAft>
                <a:spcPts val="0"/>
              </a:spcAft>
              <a:buSzPts val="1100"/>
              <a:buChar char="■"/>
              <a:defRPr/>
            </a:lvl9pPr>
          </a:lstStyle>
          <a:p/>
        </p:txBody>
      </p:sp>
      <p:sp>
        <p:nvSpPr>
          <p:cNvPr id="98" name="Google Shape;98;p9"/>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matchingName="Caption">
  <p:cSld name="CAPTION_ONLY">
    <p:spTree>
      <p:nvGrpSpPr>
        <p:cNvPr id="99" name="Shape 99"/>
        <p:cNvGrpSpPr/>
        <p:nvPr/>
      </p:nvGrpSpPr>
      <p:grpSpPr>
        <a:xfrm>
          <a:off x="0" y="0"/>
          <a:ext cx="0" cy="0"/>
          <a:chOff x="0" y="0"/>
          <a:chExt cx="0" cy="0"/>
        </a:xfrm>
      </p:grpSpPr>
      <p:grpSp>
        <p:nvGrpSpPr>
          <p:cNvPr id="100" name="Google Shape;100;p10"/>
          <p:cNvGrpSpPr/>
          <p:nvPr/>
        </p:nvGrpSpPr>
        <p:grpSpPr>
          <a:xfrm>
            <a:off x="0" y="4128572"/>
            <a:ext cx="698925" cy="684657"/>
            <a:chOff x="0" y="3785672"/>
            <a:chExt cx="698925" cy="684657"/>
          </a:xfrm>
        </p:grpSpPr>
        <p:sp>
          <p:nvSpPr>
            <p:cNvPr id="101" name="Google Shape;101;p10"/>
            <p:cNvSpPr/>
            <p:nvPr/>
          </p:nvSpPr>
          <p:spPr>
            <a:xfrm rot="-5400000">
              <a:off x="0" y="3785672"/>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sp>
          <p:nvSpPr>
            <p:cNvPr id="102" name="Google Shape;102;p10"/>
            <p:cNvSpPr/>
            <p:nvPr/>
          </p:nvSpPr>
          <p:spPr>
            <a:xfrm flipH="1">
              <a:off x="154125" y="3925529"/>
              <a:ext cx="544800" cy="544800"/>
            </a:xfrm>
            <a:prstGeom prst="diagStripe">
              <a:avLst>
                <a:gd fmla="val 50000" name="adj"/>
              </a:avLst>
            </a:prstGeom>
            <a:solidFill>
              <a:schemeClr val="lt1">
                <a:alpha val="9620"/>
              </a:schemeClr>
            </a:solidFill>
            <a:ln>
              <a:noFill/>
            </a:ln>
          </p:spPr>
          <p:txBody>
            <a:bodyPr anchorCtr="0" anchor="ctr" bIns="91425" lIns="91425" spcFirstLastPara="1" rIns="91425" wrap="square" tIns="91425">
              <a:noAutofit/>
            </a:bodyPr>
            <a:lstStyle/>
            <a:p>
              <a:pPr indent="0" lvl="0" marL="0" rtl="0" algn="l">
                <a:spcBef>
                  <a:spcPts val="0"/>
                </a:spcBef>
                <a:spcAft>
                  <a:spcPts val="0"/>
                </a:spcAft>
                <a:buNone/>
              </a:pPr>
              <a:r>
                <a:t/>
              </a:r>
              <a:endParaRPr/>
            </a:p>
          </p:txBody>
        </p:sp>
      </p:grpSp>
      <p:sp>
        <p:nvSpPr>
          <p:cNvPr id="103" name="Google Shape;103;p10"/>
          <p:cNvSpPr txBox="1"/>
          <p:nvPr>
            <p:ph idx="1" type="body"/>
          </p:nvPr>
        </p:nvSpPr>
        <p:spPr>
          <a:xfrm>
            <a:off x="812725" y="4305375"/>
            <a:ext cx="6936000" cy="523800"/>
          </a:xfrm>
          <a:prstGeom prst="rect">
            <a:avLst/>
          </a:prstGeom>
        </p:spPr>
        <p:txBody>
          <a:bodyPr anchorCtr="0" anchor="ctr" bIns="91425" lIns="91425" spcFirstLastPara="1" rIns="91425" wrap="square" tIns="91425">
            <a:normAutofit/>
          </a:bodyPr>
          <a:lstStyle>
            <a:lvl1pPr indent="-228600" lvl="0" marL="457200">
              <a:lnSpc>
                <a:spcPct val="100000"/>
              </a:lnSpc>
              <a:spcBef>
                <a:spcPts val="0"/>
              </a:spcBef>
              <a:spcAft>
                <a:spcPts val="0"/>
              </a:spcAft>
              <a:buSzPts val="1300"/>
              <a:buNone/>
              <a:defRPr/>
            </a:lvl1pPr>
          </a:lstStyle>
          <a:p/>
        </p:txBody>
      </p:sp>
      <p:sp>
        <p:nvSpPr>
          <p:cNvPr id="104" name="Google Shape;104;p10"/>
          <p:cNvSpPr txBox="1"/>
          <p:nvPr>
            <p:ph idx="12" type="sldNum"/>
          </p:nvPr>
        </p:nvSpPr>
        <p:spPr>
          <a:xfrm>
            <a:off x="8472458" y="4663217"/>
            <a:ext cx="548700" cy="393600"/>
          </a:xfrm>
          <a:prstGeom prst="rect">
            <a:avLst/>
          </a:prstGeom>
        </p:spPr>
        <p:txBody>
          <a:bodyPr anchorCtr="0" anchor="ctr" bIns="91425" lIns="91425" spcFirstLastPara="1" rIns="91425" wrap="square" tIns="91425">
            <a:normAutofit/>
          </a:bodyPr>
          <a:lstStyle>
            <a:lvl1pPr lvl="0">
              <a:buNone/>
              <a:defRPr/>
            </a:lvl1pPr>
            <a:lvl2pPr lvl="1">
              <a:buNone/>
              <a:defRPr/>
            </a:lvl2pPr>
            <a:lvl3pPr lvl="2">
              <a:buNone/>
              <a:defRPr/>
            </a:lvl3pPr>
            <a:lvl4pPr lvl="3">
              <a:buNone/>
              <a:defRPr/>
            </a:lvl4pPr>
            <a:lvl5pPr lvl="4">
              <a:buNone/>
              <a:defRPr/>
            </a:lvl5pPr>
            <a:lvl6pPr lvl="5">
              <a:buNone/>
              <a:defRPr/>
            </a:lvl6pPr>
            <a:lvl7pPr lvl="6">
              <a:buNone/>
              <a:defRPr/>
            </a:lvl7pPr>
            <a:lvl8pPr lvl="7">
              <a:buNone/>
              <a:defRPr/>
            </a:lvl8pPr>
            <a:lvl9pPr lvl="8">
              <a:buNone/>
              <a:defRPr/>
            </a:lvl9pPr>
          </a:lstStyle>
          <a:p>
            <a:pPr indent="0" lvl="0" marL="0" rtl="0" algn="r">
              <a:spcBef>
                <a:spcPts val="0"/>
              </a:spcBef>
              <a:spcAft>
                <a:spcPts val="0"/>
              </a:spcAft>
              <a:buNone/>
            </a:pPr>
            <a:fld id="{00000000-1234-1234-1234-123412341234}" type="slidenum">
              <a:rPr lang="en-GB"/>
              <a:t>‹#›</a:t>
            </a:fld>
            <a:endParaRPr/>
          </a:p>
        </p:txBody>
      </p:sp>
    </p:spTree>
  </p:cSld>
  <p:clrMapOvr>
    <a:masterClrMapping/>
  </p:clrMapOvr>
</p:sldLayout>
</file>

<file path=ppt/slideMasters/_rels/slideMaster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11" Type="http://schemas.openxmlformats.org/officeDocument/2006/relationships/slideLayout" Target="../slideLayouts/slideLayout11.xml"/><Relationship Id="rId10" Type="http://schemas.openxmlformats.org/officeDocument/2006/relationships/slideLayout" Target="../slideLayouts/slideLayout10.xml"/><Relationship Id="rId12" Type="http://schemas.openxmlformats.org/officeDocument/2006/relationships/theme" Target="../theme/theme1.xml"/><Relationship Id="rId9" Type="http://schemas.openxmlformats.org/officeDocument/2006/relationships/slideLayout" Target="../slideLayouts/slideLayout9.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s>
</file>

<file path=ppt/slideMasters/slideMaster1.xml><?xml version="1.0" encoding="utf-8"?>
<p:sldMaster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name="focus">
    <p:bg>
      <p:bgPr>
        <a:solidFill>
          <a:schemeClr val="dk1"/>
        </a:solidFill>
      </p:bgPr>
    </p:bg>
    <p:spTree>
      <p:nvGrpSpPr>
        <p:cNvPr id="5" name="Shape 5"/>
        <p:cNvGrpSpPr/>
        <p:nvPr/>
      </p:nvGrpSpPr>
      <p:grpSpPr>
        <a:xfrm>
          <a:off x="0" y="0"/>
          <a:ext cx="0" cy="0"/>
          <a:chOff x="0" y="0"/>
          <a:chExt cx="0" cy="0"/>
        </a:xfrm>
      </p:grpSpPr>
      <p:sp>
        <p:nvSpPr>
          <p:cNvPr id="6" name="Google Shape;6;p1"/>
          <p:cNvSpPr txBox="1"/>
          <p:nvPr>
            <p:ph type="title"/>
          </p:nvPr>
        </p:nvSpPr>
        <p:spPr>
          <a:xfrm>
            <a:off x="311700" y="445025"/>
            <a:ext cx="8520600" cy="572700"/>
          </a:xfrm>
          <a:prstGeom prst="rect">
            <a:avLst/>
          </a:prstGeom>
          <a:noFill/>
          <a:ln>
            <a:noFill/>
          </a:ln>
        </p:spPr>
        <p:txBody>
          <a:bodyPr anchorCtr="0" anchor="t" bIns="91425" lIns="91425" spcFirstLastPara="1" rIns="91425" wrap="square" tIns="91425">
            <a:normAutofit/>
          </a:bodyPr>
          <a:lstStyle>
            <a:lvl1pPr lvl="0">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1pPr>
            <a:lvl2pPr lvl="1">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2pPr>
            <a:lvl3pPr lvl="2">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3pPr>
            <a:lvl4pPr lvl="3">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4pPr>
            <a:lvl5pPr lvl="4">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5pPr>
            <a:lvl6pPr lvl="5">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6pPr>
            <a:lvl7pPr lvl="6">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7pPr>
            <a:lvl8pPr lvl="7">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8pPr>
            <a:lvl9pPr lvl="8">
              <a:spcBef>
                <a:spcPts val="0"/>
              </a:spcBef>
              <a:spcAft>
                <a:spcPts val="0"/>
              </a:spcAft>
              <a:buClr>
                <a:schemeClr val="lt1"/>
              </a:buClr>
              <a:buSzPts val="2800"/>
              <a:buFont typeface="Montserrat"/>
              <a:buNone/>
              <a:defRPr sz="2800">
                <a:solidFill>
                  <a:schemeClr val="lt1"/>
                </a:solidFill>
                <a:latin typeface="Montserrat"/>
                <a:ea typeface="Montserrat"/>
                <a:cs typeface="Montserrat"/>
                <a:sym typeface="Montserrat"/>
              </a:defRPr>
            </a:lvl9pPr>
          </a:lstStyle>
          <a:p/>
        </p:txBody>
      </p:sp>
      <p:sp>
        <p:nvSpPr>
          <p:cNvPr id="7" name="Google Shape;7;p1"/>
          <p:cNvSpPr txBox="1"/>
          <p:nvPr>
            <p:ph idx="1" type="body"/>
          </p:nvPr>
        </p:nvSpPr>
        <p:spPr>
          <a:xfrm>
            <a:off x="311700" y="1152475"/>
            <a:ext cx="8520600" cy="3416400"/>
          </a:xfrm>
          <a:prstGeom prst="rect">
            <a:avLst/>
          </a:prstGeom>
          <a:noFill/>
          <a:ln>
            <a:noFill/>
          </a:ln>
        </p:spPr>
        <p:txBody>
          <a:bodyPr anchorCtr="0" anchor="t" bIns="91425" lIns="91425" spcFirstLastPara="1" rIns="91425" wrap="square" tIns="91425">
            <a:normAutofit/>
          </a:bodyPr>
          <a:lstStyle>
            <a:lvl1pPr indent="-311150" lvl="0" marL="457200">
              <a:lnSpc>
                <a:spcPct val="115000"/>
              </a:lnSpc>
              <a:spcBef>
                <a:spcPts val="0"/>
              </a:spcBef>
              <a:spcAft>
                <a:spcPts val="0"/>
              </a:spcAft>
              <a:buClr>
                <a:schemeClr val="lt1"/>
              </a:buClr>
              <a:buSzPts val="1300"/>
              <a:buFont typeface="Lato"/>
              <a:buChar char="●"/>
              <a:defRPr sz="1300">
                <a:solidFill>
                  <a:schemeClr val="lt1"/>
                </a:solidFill>
                <a:latin typeface="Lato"/>
                <a:ea typeface="Lato"/>
                <a:cs typeface="Lato"/>
                <a:sym typeface="Lato"/>
              </a:defRPr>
            </a:lvl1pPr>
            <a:lvl2pPr indent="-298450" lvl="1" marL="914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2pPr>
            <a:lvl3pPr indent="-298450" lvl="2" marL="1371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3pPr>
            <a:lvl4pPr indent="-298450" lvl="3" marL="1828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4pPr>
            <a:lvl5pPr indent="-298450" lvl="4" marL="22860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5pPr>
            <a:lvl6pPr indent="-298450" lvl="5" marL="27432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6pPr>
            <a:lvl7pPr indent="-298450" lvl="6" marL="32004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7pPr>
            <a:lvl8pPr indent="-298450" lvl="7" marL="36576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8pPr>
            <a:lvl9pPr indent="-298450" lvl="8" marL="4114800">
              <a:lnSpc>
                <a:spcPct val="115000"/>
              </a:lnSpc>
              <a:spcBef>
                <a:spcPts val="0"/>
              </a:spcBef>
              <a:spcAft>
                <a:spcPts val="0"/>
              </a:spcAft>
              <a:buClr>
                <a:schemeClr val="lt1"/>
              </a:buClr>
              <a:buSzPts val="1100"/>
              <a:buFont typeface="Lato"/>
              <a:buChar char="■"/>
              <a:defRPr sz="1100">
                <a:solidFill>
                  <a:schemeClr val="lt1"/>
                </a:solidFill>
                <a:latin typeface="Lato"/>
                <a:ea typeface="Lato"/>
                <a:cs typeface="Lato"/>
                <a:sym typeface="Lato"/>
              </a:defRPr>
            </a:lvl9pPr>
          </a:lstStyle>
          <a:p/>
        </p:txBody>
      </p:sp>
      <p:sp>
        <p:nvSpPr>
          <p:cNvPr id="8" name="Google Shape;8;p1"/>
          <p:cNvSpPr txBox="1"/>
          <p:nvPr>
            <p:ph idx="12" type="sldNum"/>
          </p:nvPr>
        </p:nvSpPr>
        <p:spPr>
          <a:xfrm>
            <a:off x="8472458" y="4663217"/>
            <a:ext cx="548700" cy="393600"/>
          </a:xfrm>
          <a:prstGeom prst="rect">
            <a:avLst/>
          </a:prstGeom>
          <a:noFill/>
          <a:ln>
            <a:noFill/>
          </a:ln>
        </p:spPr>
        <p:txBody>
          <a:bodyPr anchorCtr="0" anchor="ctr" bIns="91425" lIns="91425" spcFirstLastPara="1" rIns="91425" wrap="square" tIns="91425">
            <a:normAutofit/>
          </a:bodyPr>
          <a:lstStyle>
            <a:lvl1pPr lvl="0" algn="r">
              <a:buNone/>
              <a:defRPr sz="1000">
                <a:solidFill>
                  <a:schemeClr val="lt1"/>
                </a:solidFill>
                <a:latin typeface="Lato"/>
                <a:ea typeface="Lato"/>
                <a:cs typeface="Lato"/>
                <a:sym typeface="Lato"/>
              </a:defRPr>
            </a:lvl1pPr>
            <a:lvl2pPr lvl="1" algn="r">
              <a:buNone/>
              <a:defRPr sz="1000">
                <a:solidFill>
                  <a:schemeClr val="lt1"/>
                </a:solidFill>
                <a:latin typeface="Lato"/>
                <a:ea typeface="Lato"/>
                <a:cs typeface="Lato"/>
                <a:sym typeface="Lato"/>
              </a:defRPr>
            </a:lvl2pPr>
            <a:lvl3pPr lvl="2" algn="r">
              <a:buNone/>
              <a:defRPr sz="1000">
                <a:solidFill>
                  <a:schemeClr val="lt1"/>
                </a:solidFill>
                <a:latin typeface="Lato"/>
                <a:ea typeface="Lato"/>
                <a:cs typeface="Lato"/>
                <a:sym typeface="Lato"/>
              </a:defRPr>
            </a:lvl3pPr>
            <a:lvl4pPr lvl="3" algn="r">
              <a:buNone/>
              <a:defRPr sz="1000">
                <a:solidFill>
                  <a:schemeClr val="lt1"/>
                </a:solidFill>
                <a:latin typeface="Lato"/>
                <a:ea typeface="Lato"/>
                <a:cs typeface="Lato"/>
                <a:sym typeface="Lato"/>
              </a:defRPr>
            </a:lvl4pPr>
            <a:lvl5pPr lvl="4" algn="r">
              <a:buNone/>
              <a:defRPr sz="1000">
                <a:solidFill>
                  <a:schemeClr val="lt1"/>
                </a:solidFill>
                <a:latin typeface="Lato"/>
                <a:ea typeface="Lato"/>
                <a:cs typeface="Lato"/>
                <a:sym typeface="Lato"/>
              </a:defRPr>
            </a:lvl5pPr>
            <a:lvl6pPr lvl="5" algn="r">
              <a:buNone/>
              <a:defRPr sz="1000">
                <a:solidFill>
                  <a:schemeClr val="lt1"/>
                </a:solidFill>
                <a:latin typeface="Lato"/>
                <a:ea typeface="Lato"/>
                <a:cs typeface="Lato"/>
                <a:sym typeface="Lato"/>
              </a:defRPr>
            </a:lvl6pPr>
            <a:lvl7pPr lvl="6" algn="r">
              <a:buNone/>
              <a:defRPr sz="1000">
                <a:solidFill>
                  <a:schemeClr val="lt1"/>
                </a:solidFill>
                <a:latin typeface="Lato"/>
                <a:ea typeface="Lato"/>
                <a:cs typeface="Lato"/>
                <a:sym typeface="Lato"/>
              </a:defRPr>
            </a:lvl7pPr>
            <a:lvl8pPr lvl="7" algn="r">
              <a:buNone/>
              <a:defRPr sz="1000">
                <a:solidFill>
                  <a:schemeClr val="lt1"/>
                </a:solidFill>
                <a:latin typeface="Lato"/>
                <a:ea typeface="Lato"/>
                <a:cs typeface="Lato"/>
                <a:sym typeface="Lato"/>
              </a:defRPr>
            </a:lvl8pPr>
            <a:lvl9pPr lvl="8" algn="r">
              <a:buNone/>
              <a:defRPr sz="1000">
                <a:solidFill>
                  <a:schemeClr val="lt1"/>
                </a:solidFill>
                <a:latin typeface="Lato"/>
                <a:ea typeface="Lato"/>
                <a:cs typeface="Lato"/>
                <a:sym typeface="Lato"/>
              </a:defRPr>
            </a:lvl9pPr>
          </a:lstStyle>
          <a:p>
            <a:pPr indent="0" lvl="0" marL="0" rtl="0" algn="r">
              <a:spcBef>
                <a:spcPts val="0"/>
              </a:spcBef>
              <a:spcAft>
                <a:spcPts val="0"/>
              </a:spcAft>
              <a:buNone/>
            </a:pPr>
            <a:fld id="{00000000-1234-1234-1234-123412341234}" type="slidenum">
              <a:rPr lang="en-GB"/>
              <a:t>‹#›</a:t>
            </a:fld>
            <a:endParaRPr/>
          </a:p>
        </p:txBody>
      </p:sp>
    </p:spTree>
  </p:cSld>
  <p:clrMap accent1="accent1" accent2="accent2" accent3="accent3" accent4="accent4" accent5="accent5" accent6="accent6" bg1="lt1" bg2="dk2" tx1="dk1" tx2="lt2" folHlink="folHlink" hlink="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Lst>
  <p:hf dt="0" ftr="0" hdr="0" sldNum="0"/>
  <p:txStyles>
    <p:title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titleStyle>
    <p:body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bodyStyle>
    <p:otherStyle>
      <a:defPPr lvl="0" marR="0" rtl="0" algn="l">
        <a:lnSpc>
          <a:spcPct val="100000"/>
        </a:lnSpc>
        <a:spcBef>
          <a:spcPts val="0"/>
        </a:spcBef>
        <a:spcAft>
          <a:spcPts val="0"/>
        </a:spcAft>
      </a:defPPr>
      <a:lvl1pPr lvl="0"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1pPr>
      <a:lvl2pPr lvl="1"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2pPr>
      <a:lvl3pPr lvl="2"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3pPr>
      <a:lvl4pPr lvl="3"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4pPr>
      <a:lvl5pPr lvl="4"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5pPr>
      <a:lvl6pPr lvl="5"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6pPr>
      <a:lvl7pPr lvl="6"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7pPr>
      <a:lvl8pPr lvl="7"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8pPr>
      <a:lvl9pPr lvl="8" marR="0" rtl="0" algn="l">
        <a:lnSpc>
          <a:spcPct val="100000"/>
        </a:lnSpc>
        <a:spcBef>
          <a:spcPts val="0"/>
        </a:spcBef>
        <a:spcAft>
          <a:spcPts val="0"/>
        </a:spcAft>
        <a:buClr>
          <a:srgbClr val="000000"/>
        </a:buClr>
        <a:buFont typeface="Arial"/>
        <a:defRPr b="0" i="0" sz="1400" u="none" cap="none" strike="noStrike">
          <a:solidFill>
            <a:srgbClr val="000000"/>
          </a:solidFill>
          <a:latin typeface="Arial"/>
          <a:ea typeface="Arial"/>
          <a:cs typeface="Arial"/>
          <a:sym typeface="Arial"/>
        </a:defRPr>
      </a:lvl9pPr>
    </p:otherStyle>
  </p:txStyles>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 Id="rId2" Type="http://schemas.openxmlformats.org/officeDocument/2006/relationships/notesSlide" Target="../notesSlides/notesSlide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1.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1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2.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3.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 Id="rId3" Type="http://schemas.openxmlformats.org/officeDocument/2006/relationships/image" Target="../media/image5.jp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4.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 Id="rId3" Type="http://schemas.openxmlformats.org/officeDocument/2006/relationships/image" Target="../media/image6.png"/><Relationship Id="rId4" Type="http://schemas.openxmlformats.org/officeDocument/2006/relationships/image" Target="../media/image7.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6.xml"/><Relationship Id="rId3" Type="http://schemas.openxmlformats.org/officeDocument/2006/relationships/image" Target="../media/image3.png"/></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7.xml"/><Relationship Id="rId3" Type="http://schemas.openxmlformats.org/officeDocument/2006/relationships/image" Target="../media/image4.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8.xml"/><Relationship Id="rId3" Type="http://schemas.openxmlformats.org/officeDocument/2006/relationships/image" Target="../media/image1.png"/></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 Id="rId3" Type="http://schemas.openxmlformats.org/officeDocument/2006/relationships/image" Target="../media/image2.png"/></Relationships>
</file>

<file path=ppt/slides/slide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3" name="Shape 133"/>
        <p:cNvGrpSpPr/>
        <p:nvPr/>
      </p:nvGrpSpPr>
      <p:grpSpPr>
        <a:xfrm>
          <a:off x="0" y="0"/>
          <a:ext cx="0" cy="0"/>
          <a:chOff x="0" y="0"/>
          <a:chExt cx="0" cy="0"/>
        </a:xfrm>
      </p:grpSpPr>
      <p:sp>
        <p:nvSpPr>
          <p:cNvPr id="134" name="Google Shape;134;p13"/>
          <p:cNvSpPr txBox="1"/>
          <p:nvPr>
            <p:ph type="ctrTitle"/>
          </p:nvPr>
        </p:nvSpPr>
        <p:spPr>
          <a:xfrm>
            <a:off x="3537150" y="1578400"/>
            <a:ext cx="5017500" cy="15789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Air Pollution Data Modelling</a:t>
            </a:r>
            <a:endParaRPr/>
          </a:p>
        </p:txBody>
      </p:sp>
      <p:sp>
        <p:nvSpPr>
          <p:cNvPr id="135" name="Google Shape;135;p13"/>
          <p:cNvSpPr txBox="1"/>
          <p:nvPr>
            <p:ph idx="1" type="subTitle"/>
          </p:nvPr>
        </p:nvSpPr>
        <p:spPr>
          <a:xfrm>
            <a:off x="5083950" y="3924925"/>
            <a:ext cx="4059900" cy="8568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Lorcan Donnellan		</a:t>
            </a:r>
            <a:endParaRPr/>
          </a:p>
          <a:p>
            <a:pPr indent="0" lvl="0" marL="0" rtl="0" algn="l">
              <a:spcBef>
                <a:spcPts val="0"/>
              </a:spcBef>
              <a:spcAft>
                <a:spcPts val="0"/>
              </a:spcAft>
              <a:buNone/>
            </a:pPr>
            <a:r>
              <a:t/>
            </a:r>
            <a:endParaRPr/>
          </a:p>
          <a:p>
            <a:pPr indent="0" lvl="0" marL="0" rtl="0" algn="l">
              <a:spcBef>
                <a:spcPts val="0"/>
              </a:spcBef>
              <a:spcAft>
                <a:spcPts val="0"/>
              </a:spcAft>
              <a:buNone/>
            </a:pPr>
            <a:r>
              <a:rPr lang="en-GB"/>
              <a:t>19/3/2025</a:t>
            </a:r>
            <a:endParaRPr/>
          </a:p>
        </p:txBody>
      </p:sp>
    </p:spTree>
  </p:cSld>
  <p:clrMapOvr>
    <a:masterClrMapping/>
  </p:clrMapOvr>
</p:sld>
</file>

<file path=ppt/slides/slide10.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8" name="Shape 198"/>
        <p:cNvGrpSpPr/>
        <p:nvPr/>
      </p:nvGrpSpPr>
      <p:grpSpPr>
        <a:xfrm>
          <a:off x="0" y="0"/>
          <a:ext cx="0" cy="0"/>
          <a:chOff x="0" y="0"/>
          <a:chExt cx="0" cy="0"/>
        </a:xfrm>
      </p:grpSpPr>
      <p:sp>
        <p:nvSpPr>
          <p:cNvPr id="199" name="Google Shape;199;p22"/>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Key Findings</a:t>
            </a:r>
            <a:endParaRPr/>
          </a:p>
        </p:txBody>
      </p:sp>
      <p:sp>
        <p:nvSpPr>
          <p:cNvPr id="200" name="Google Shape;200;p22"/>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lang="en-GB"/>
              <a:t>We found general levels of pollutants in London was higher than recommended WHO level.</a:t>
            </a:r>
            <a:endParaRPr/>
          </a:p>
          <a:p>
            <a:pPr indent="-311150" lvl="0" marL="457200" rtl="0" algn="l">
              <a:spcBef>
                <a:spcPts val="0"/>
              </a:spcBef>
              <a:spcAft>
                <a:spcPts val="0"/>
              </a:spcAft>
              <a:buSzPts val="1300"/>
              <a:buChar char="●"/>
            </a:pPr>
            <a:r>
              <a:rPr lang="en-GB"/>
              <a:t>We found we could create interactive heat maps of pollutant hotspots.</a:t>
            </a:r>
            <a:endParaRPr/>
          </a:p>
          <a:p>
            <a:pPr indent="-311150" lvl="0" marL="457200" rtl="0" algn="l">
              <a:spcBef>
                <a:spcPts val="0"/>
              </a:spcBef>
              <a:spcAft>
                <a:spcPts val="0"/>
              </a:spcAft>
              <a:buSzPts val="1300"/>
              <a:buChar char="●"/>
            </a:pPr>
            <a:r>
              <a:rPr lang="en-GB"/>
              <a:t>We found we could create K means clustering to create a more concise snapshot of the city as a whole which may be useful to governmental planning.</a:t>
            </a:r>
            <a:endParaRPr/>
          </a:p>
          <a:p>
            <a:pPr indent="-311150" lvl="0" marL="457200" rtl="0" algn="l">
              <a:spcBef>
                <a:spcPts val="0"/>
              </a:spcBef>
              <a:spcAft>
                <a:spcPts val="0"/>
              </a:spcAft>
              <a:buSzPts val="1300"/>
              <a:buChar char="●"/>
            </a:pPr>
            <a:r>
              <a:rPr lang="en-GB"/>
              <a:t>We were able to pinpoint daily, weekly, and yearly high and low points in pollutant levels.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04" name="Shape 204"/>
        <p:cNvGrpSpPr/>
        <p:nvPr/>
      </p:nvGrpSpPr>
      <p:grpSpPr>
        <a:xfrm>
          <a:off x="0" y="0"/>
          <a:ext cx="0" cy="0"/>
          <a:chOff x="0" y="0"/>
          <a:chExt cx="0" cy="0"/>
        </a:xfrm>
      </p:grpSpPr>
      <p:sp>
        <p:nvSpPr>
          <p:cNvPr id="205" name="Google Shape;205;p23"/>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Limitations and Future Work</a:t>
            </a:r>
            <a:endParaRPr/>
          </a:p>
        </p:txBody>
      </p:sp>
      <p:sp>
        <p:nvSpPr>
          <p:cNvPr id="206" name="Google Shape;206;p23"/>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311150" lvl="0" marL="457200" rtl="0" algn="l">
              <a:spcBef>
                <a:spcPts val="0"/>
              </a:spcBef>
              <a:spcAft>
                <a:spcPts val="0"/>
              </a:spcAft>
              <a:buSzPts val="1300"/>
              <a:buChar char="●"/>
            </a:pPr>
            <a:r>
              <a:rPr b="1" lang="en-GB"/>
              <a:t>Incorporating additional variables and making health measurements more realistic:</a:t>
            </a:r>
            <a:r>
              <a:rPr lang="en-GB"/>
              <a:t> machine learning modelling, feature importance, causa inference, and regression techniques.</a:t>
            </a:r>
            <a:endParaRPr/>
          </a:p>
          <a:p>
            <a:pPr indent="-311150" lvl="0" marL="457200" rtl="0" algn="l">
              <a:spcBef>
                <a:spcPts val="0"/>
              </a:spcBef>
              <a:spcAft>
                <a:spcPts val="0"/>
              </a:spcAft>
              <a:buSzPts val="1300"/>
              <a:buChar char="●"/>
            </a:pPr>
            <a:r>
              <a:rPr b="1" lang="en-GB"/>
              <a:t>Ratio analysis: </a:t>
            </a:r>
            <a:r>
              <a:rPr lang="en-GB"/>
              <a:t>identify patterns, assess the impact of specific pollution sources, and highlight areas with disproportionate pollutant levels, aiding in targeted interventions and better understanding of their combined effects on health.</a:t>
            </a:r>
            <a:endParaRPr/>
          </a:p>
          <a:p>
            <a:pPr indent="-311150" lvl="0" marL="457200" rtl="0" algn="l">
              <a:spcBef>
                <a:spcPts val="0"/>
              </a:spcBef>
              <a:spcAft>
                <a:spcPts val="0"/>
              </a:spcAft>
              <a:buSzPts val="1300"/>
              <a:buChar char="●"/>
            </a:pPr>
            <a:r>
              <a:rPr b="1" lang="en-GB"/>
              <a:t>Taxi Detector Data: </a:t>
            </a:r>
            <a:r>
              <a:rPr lang="en-GB"/>
              <a:t>insight into effect of big events and definite </a:t>
            </a:r>
            <a:r>
              <a:rPr lang="en-GB"/>
              <a:t>traffic. </a:t>
            </a:r>
            <a:endParaRPr/>
          </a:p>
          <a:p>
            <a:pPr indent="-311150" lvl="0" marL="457200" rtl="0" algn="l">
              <a:spcBef>
                <a:spcPts val="0"/>
              </a:spcBef>
              <a:spcAft>
                <a:spcPts val="0"/>
              </a:spcAft>
              <a:buSzPts val="1300"/>
              <a:buChar char="●"/>
            </a:pPr>
            <a:r>
              <a:rPr b="1" lang="en-GB"/>
              <a:t>Changes between British Summer Time (BST) and Greenwich Mean Time (GMT): </a:t>
            </a:r>
            <a:r>
              <a:rPr lang="en-GB"/>
              <a:t>Occur twice per year., providing an opportunity to identify sources whose emissions and inputs are specifically linked to daytime working patterns. </a:t>
            </a:r>
            <a:endParaRPr/>
          </a:p>
        </p:txBody>
      </p:sp>
    </p:spTree>
  </p:cSld>
  <p:clrMapOvr>
    <a:masterClrMapping/>
  </p:clrMapOvr>
</p:sld>
</file>

<file path=ppt/slides/slide1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0" name="Shape 210"/>
        <p:cNvGrpSpPr/>
        <p:nvPr/>
      </p:nvGrpSpPr>
      <p:grpSpPr>
        <a:xfrm>
          <a:off x="0" y="0"/>
          <a:ext cx="0" cy="0"/>
          <a:chOff x="0" y="0"/>
          <a:chExt cx="0" cy="0"/>
        </a:xfrm>
      </p:grpSpPr>
      <p:sp>
        <p:nvSpPr>
          <p:cNvPr id="211" name="Google Shape;211;p2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Conclusions</a:t>
            </a:r>
            <a:endParaRPr/>
          </a:p>
        </p:txBody>
      </p:sp>
      <p:sp>
        <p:nvSpPr>
          <p:cNvPr id="212" name="Google Shape;212;p24"/>
          <p:cNvSpPr txBox="1"/>
          <p:nvPr>
            <p:ph idx="1" type="body"/>
          </p:nvPr>
        </p:nvSpPr>
        <p:spPr>
          <a:xfrm>
            <a:off x="1297500" y="1567550"/>
            <a:ext cx="7038900" cy="3443100"/>
          </a:xfrm>
          <a:prstGeom prst="rect">
            <a:avLst/>
          </a:prstGeom>
        </p:spPr>
        <p:txBody>
          <a:bodyPr anchorCtr="0" anchor="t" bIns="91425" lIns="91425" spcFirstLastPara="1" rIns="91425" wrap="square" tIns="91425">
            <a:normAutofit lnSpcReduction="20000"/>
          </a:bodyPr>
          <a:lstStyle/>
          <a:p>
            <a:pPr indent="0" lvl="0" marL="0" rtl="0" algn="l">
              <a:spcBef>
                <a:spcPts val="0"/>
              </a:spcBef>
              <a:spcAft>
                <a:spcPts val="0"/>
              </a:spcAft>
              <a:buNone/>
            </a:pPr>
            <a:r>
              <a:rPr lang="en-GB"/>
              <a:t>Results mean different things for different subgroups. Let’s expand.</a:t>
            </a:r>
            <a:endParaRPr/>
          </a:p>
          <a:p>
            <a:pPr indent="0" lvl="0" marL="0" rtl="0" algn="l">
              <a:spcBef>
                <a:spcPts val="1200"/>
              </a:spcBef>
              <a:spcAft>
                <a:spcPts val="0"/>
              </a:spcAft>
              <a:buNone/>
            </a:pPr>
            <a:r>
              <a:rPr b="1" lang="en-GB"/>
              <a:t>Athletes:</a:t>
            </a:r>
            <a:r>
              <a:rPr lang="en-GB"/>
              <a:t> Should consider where they exercise and when using tools similar to the heat maps shown, like Air Aware Lab’s Air Tracker, to protect their respiratory health and maintain peak performance.</a:t>
            </a:r>
            <a:endParaRPr/>
          </a:p>
          <a:p>
            <a:pPr indent="0" lvl="0" marL="0" rtl="0" algn="l">
              <a:spcBef>
                <a:spcPts val="1200"/>
              </a:spcBef>
              <a:spcAft>
                <a:spcPts val="0"/>
              </a:spcAft>
              <a:buNone/>
            </a:pPr>
            <a:r>
              <a:rPr b="1" lang="en-GB"/>
              <a:t>Commuters: </a:t>
            </a:r>
            <a:r>
              <a:rPr lang="en-GB"/>
              <a:t>Heat maps provide a tool for route planning when avoiding peak times isn’t possible. </a:t>
            </a:r>
            <a:endParaRPr/>
          </a:p>
          <a:p>
            <a:pPr indent="0" lvl="0" marL="0" rtl="0" algn="l">
              <a:spcBef>
                <a:spcPts val="1200"/>
              </a:spcBef>
              <a:spcAft>
                <a:spcPts val="0"/>
              </a:spcAft>
              <a:buNone/>
            </a:pPr>
            <a:r>
              <a:rPr b="1" lang="en-GB"/>
              <a:t>NHS Staff: </a:t>
            </a:r>
            <a:r>
              <a:rPr lang="en-GB"/>
              <a:t>NHS staff could adjust working hours, ventilation settings, or even recommend certain precautions (e.g., wearing masks) for patients who may be vulnerable to pollution. They may also use the map to prioritize resources in areas with higher health risks.</a:t>
            </a:r>
            <a:endParaRPr/>
          </a:p>
          <a:p>
            <a:pPr indent="0" lvl="0" marL="0" rtl="0" algn="l">
              <a:spcBef>
                <a:spcPts val="1200"/>
              </a:spcBef>
              <a:spcAft>
                <a:spcPts val="1200"/>
              </a:spcAft>
              <a:buNone/>
            </a:pPr>
            <a:r>
              <a:rPr b="1" lang="en-GB"/>
              <a:t>Local Authorities: </a:t>
            </a:r>
            <a:r>
              <a:rPr lang="en-GB"/>
              <a:t>They could use heat maps and clustering to direct investments in urban planning, transportation, and environmental regulations, such as improving air quality in areas where pollution is highest. They could also issue alerts to the public during high pollution events, guiding them to take protective actions. They can also use maps to assess whether measures like congestion charges are working in inner city.</a:t>
            </a:r>
            <a:endParaRPr/>
          </a:p>
        </p:txBody>
      </p:sp>
    </p:spTree>
  </p:cSld>
  <p:clrMapOvr>
    <a:masterClrMapping/>
  </p:clrMapOvr>
</p:sld>
</file>

<file path=ppt/slides/slide1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216" name="Shape 216"/>
        <p:cNvGrpSpPr/>
        <p:nvPr/>
      </p:nvGrpSpPr>
      <p:grpSpPr>
        <a:xfrm>
          <a:off x="0" y="0"/>
          <a:ext cx="0" cy="0"/>
          <a:chOff x="0" y="0"/>
          <a:chExt cx="0" cy="0"/>
        </a:xfrm>
      </p:grpSpPr>
      <p:sp>
        <p:nvSpPr>
          <p:cNvPr id="217" name="Google Shape;217;p25"/>
          <p:cNvSpPr txBox="1"/>
          <p:nvPr>
            <p:ph type="title"/>
          </p:nvPr>
        </p:nvSpPr>
        <p:spPr>
          <a:xfrm>
            <a:off x="1297500" y="2123775"/>
            <a:ext cx="7038900" cy="940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4000"/>
              <a:t>Thank you for your time!</a:t>
            </a:r>
            <a:endParaRPr sz="4000"/>
          </a:p>
        </p:txBody>
      </p:sp>
    </p:spTree>
  </p:cSld>
  <p:clrMapOvr>
    <a:masterClrMapping/>
  </p:clrMapOvr>
</p:sld>
</file>

<file path=ppt/slides/slide2.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39" name="Shape 139"/>
        <p:cNvGrpSpPr/>
        <p:nvPr/>
      </p:nvGrpSpPr>
      <p:grpSpPr>
        <a:xfrm>
          <a:off x="0" y="0"/>
          <a:ext cx="0" cy="0"/>
          <a:chOff x="0" y="0"/>
          <a:chExt cx="0" cy="0"/>
        </a:xfrm>
      </p:grpSpPr>
      <p:sp>
        <p:nvSpPr>
          <p:cNvPr id="140" name="Google Shape;140;p14"/>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Why is it important to be air aware?</a:t>
            </a:r>
            <a:endParaRPr/>
          </a:p>
        </p:txBody>
      </p:sp>
      <p:sp>
        <p:nvSpPr>
          <p:cNvPr id="141" name="Google Shape;141;p14"/>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sz="1500">
                <a:latin typeface="Montserrat"/>
                <a:ea typeface="Montserrat"/>
                <a:cs typeface="Montserrat"/>
                <a:sym typeface="Montserrat"/>
              </a:rPr>
              <a:t>A few figures</a:t>
            </a:r>
            <a:endParaRPr sz="1500">
              <a:latin typeface="Montserrat"/>
              <a:ea typeface="Montserrat"/>
              <a:cs typeface="Montserrat"/>
              <a:sym typeface="Montserrat"/>
            </a:endParaRPr>
          </a:p>
          <a:p>
            <a:pPr indent="0" lvl="0" marL="0" rtl="0" algn="l">
              <a:spcBef>
                <a:spcPts val="1200"/>
              </a:spcBef>
              <a:spcAft>
                <a:spcPts val="0"/>
              </a:spcAft>
              <a:buNone/>
            </a:pPr>
            <a:r>
              <a:t/>
            </a:r>
            <a:endParaRPr sz="1500">
              <a:latin typeface="Montserrat"/>
              <a:ea typeface="Montserrat"/>
              <a:cs typeface="Montserrat"/>
              <a:sym typeface="Montserrat"/>
            </a:endParaRPr>
          </a:p>
          <a:p>
            <a:pPr indent="0" lvl="0" marL="0" rtl="0" algn="l">
              <a:spcBef>
                <a:spcPts val="1200"/>
              </a:spcBef>
              <a:spcAft>
                <a:spcPts val="1200"/>
              </a:spcAft>
              <a:buNone/>
            </a:pPr>
            <a:r>
              <a:t/>
            </a:r>
            <a:endParaRPr sz="2000">
              <a:latin typeface="Montserrat"/>
              <a:ea typeface="Montserrat"/>
              <a:cs typeface="Montserrat"/>
              <a:sym typeface="Montserrat"/>
            </a:endParaRPr>
          </a:p>
        </p:txBody>
      </p:sp>
      <p:sp>
        <p:nvSpPr>
          <p:cNvPr id="142" name="Google Shape;142;p14"/>
          <p:cNvSpPr/>
          <p:nvPr/>
        </p:nvSpPr>
        <p:spPr>
          <a:xfrm>
            <a:off x="5090452" y="2163847"/>
            <a:ext cx="2575026" cy="933625"/>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50%</a:t>
            </a:r>
          </a:p>
        </p:txBody>
      </p:sp>
      <p:sp>
        <p:nvSpPr>
          <p:cNvPr id="143" name="Google Shape;143;p14"/>
          <p:cNvSpPr/>
          <p:nvPr/>
        </p:nvSpPr>
        <p:spPr>
          <a:xfrm>
            <a:off x="907025" y="2163850"/>
            <a:ext cx="2809576" cy="933625"/>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99%</a:t>
            </a:r>
          </a:p>
        </p:txBody>
      </p:sp>
      <p:sp>
        <p:nvSpPr>
          <p:cNvPr id="144" name="Google Shape;144;p14"/>
          <p:cNvSpPr/>
          <p:nvPr/>
        </p:nvSpPr>
        <p:spPr>
          <a:xfrm>
            <a:off x="3451125" y="3601825"/>
            <a:ext cx="1537525" cy="933624"/>
          </a:xfrm>
          <a:prstGeom prst="rect">
            <a:avLst/>
          </a:prstGeom>
        </p:spPr>
        <p:txBody>
          <a:bodyPr>
            <a:prstTxWarp prst="textPlain"/>
          </a:bodyPr>
          <a:lstStyle/>
          <a:p>
            <a:pPr lvl="0" algn="ctr"/>
            <a:r>
              <a:rPr b="0" i="0">
                <a:ln cap="flat" cmpd="sng" w="9525">
                  <a:solidFill>
                    <a:schemeClr val="dk2"/>
                  </a:solidFill>
                  <a:prstDash val="solid"/>
                  <a:round/>
                  <a:headEnd len="sm" w="sm" type="none"/>
                  <a:tailEnd len="sm" w="sm" type="none"/>
                </a:ln>
                <a:solidFill>
                  <a:schemeClr val="lt2"/>
                </a:solidFill>
                <a:latin typeface="Arial"/>
              </a:rPr>
              <a:t>5x</a:t>
            </a:r>
          </a:p>
        </p:txBody>
      </p:sp>
    </p:spTree>
  </p:cSld>
  <p:clrMapOvr>
    <a:masterClrMapping/>
  </p:clrMapOvr>
  <p:timing>
    <p:tnLst>
      <p:par>
        <p:cTn dur="indefinite" nodeType="tmRoot" restart="never">
          <p:childTnLst>
            <p:seq concurrent="1" nextAc="seek">
              <p:cTn dur="indefinite" id="2" nodeType="mainSeq">
                <p:childTnLst>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3"/>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2"/>
                                        </p:tgtEl>
                                        <p:attrNameLst>
                                          <p:attrName>style.visibility</p:attrName>
                                        </p:attrNameLst>
                                      </p:cBhvr>
                                      <p:to>
                                        <p:strVal val="visible"/>
                                      </p:to>
                                    </p:set>
                                  </p:childTnLst>
                                </p:cTn>
                              </p:par>
                            </p:childTnLst>
                          </p:cTn>
                        </p:par>
                      </p:childTnLst>
                    </p:cTn>
                  </p:par>
                  <p:par>
                    <p:cTn fill="hold">
                      <p:stCondLst>
                        <p:cond delay="indefinite"/>
                      </p:stCondLst>
                      <p:childTnLst>
                        <p:par>
                          <p:cTn fill="hold">
                            <p:stCondLst>
                              <p:cond delay="0"/>
                            </p:stCondLst>
                            <p:childTnLst>
                              <p:par>
                                <p:cTn fill="hold" nodeType="clickEffect" presetClass="entr" presetID="1" presetSubtype="0">
                                  <p:stCondLst>
                                    <p:cond delay="0"/>
                                  </p:stCondLst>
                                  <p:childTnLst>
                                    <p:set>
                                      <p:cBhvr>
                                        <p:cTn dur="1" fill="hold">
                                          <p:stCondLst>
                                            <p:cond delay="0"/>
                                          </p:stCondLst>
                                        </p:cTn>
                                        <p:tgtEl>
                                          <p:spTgt spid="144"/>
                                        </p:tgtEl>
                                        <p:attrNameLst>
                                          <p:attrName>style.visibility</p:attrName>
                                        </p:attrNameLst>
                                      </p:cBhvr>
                                      <p:to>
                                        <p:strVal val="visible"/>
                                      </p:to>
                                    </p:set>
                                  </p:childTnLst>
                                </p:cTn>
                              </p:par>
                            </p:childTnLst>
                          </p:cTn>
                        </p:par>
                      </p:childTnLst>
                    </p:cTn>
                  </p:par>
                </p:childTnLst>
              </p:cTn>
              <p:prevCondLst>
                <p:cond evt="onPrev">
                  <p:tgtEl>
                    <p:sldTgt/>
                  </p:tgtEl>
                </p:cond>
              </p:prevCondLst>
              <p:nextCondLst>
                <p:cond evt="onNext">
                  <p:tgtEl>
                    <p:sldTgt/>
                  </p:tgtEl>
                </p:cond>
              </p:nextCondLst>
            </p:seq>
          </p:childTnLst>
        </p:cTn>
      </p:par>
    </p:tnLst>
  </p:timing>
</p:sld>
</file>

<file path=ppt/slides/slide3.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48" name="Shape 148"/>
        <p:cNvGrpSpPr/>
        <p:nvPr/>
      </p:nvGrpSpPr>
      <p:grpSpPr>
        <a:xfrm>
          <a:off x="0" y="0"/>
          <a:ext cx="0" cy="0"/>
          <a:chOff x="0" y="0"/>
          <a:chExt cx="0" cy="0"/>
        </a:xfrm>
      </p:grpSpPr>
      <p:sp>
        <p:nvSpPr>
          <p:cNvPr id="149" name="Google Shape;149;p15"/>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Data and Methods</a:t>
            </a:r>
            <a:endParaRPr/>
          </a:p>
        </p:txBody>
      </p:sp>
      <p:sp>
        <p:nvSpPr>
          <p:cNvPr id="150" name="Google Shape;150;p15"/>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lnSpcReduction="20000"/>
          </a:bodyPr>
          <a:lstStyle/>
          <a:p>
            <a:pPr indent="-323850" lvl="0" marL="457200" rtl="0" algn="l">
              <a:spcBef>
                <a:spcPts val="0"/>
              </a:spcBef>
              <a:spcAft>
                <a:spcPts val="0"/>
              </a:spcAft>
              <a:buSzPts val="1500"/>
              <a:buChar char="●"/>
            </a:pPr>
            <a:r>
              <a:rPr lang="en-GB" sz="1500"/>
              <a:t>Breathe London AQ Mesh Pods.</a:t>
            </a:r>
            <a:endParaRPr sz="1500"/>
          </a:p>
          <a:p>
            <a:pPr indent="0" lvl="0" marL="0" rtl="0" algn="l">
              <a:spcBef>
                <a:spcPts val="1200"/>
              </a:spcBef>
              <a:spcAft>
                <a:spcPts val="0"/>
              </a:spcAft>
              <a:buNone/>
            </a:pPr>
            <a:r>
              <a:t/>
            </a:r>
            <a:endParaRPr sz="1500"/>
          </a:p>
          <a:p>
            <a:pPr indent="-323850" lvl="0" marL="457200" rtl="0" algn="l">
              <a:spcBef>
                <a:spcPts val="1200"/>
              </a:spcBef>
              <a:spcAft>
                <a:spcPts val="0"/>
              </a:spcAft>
              <a:buSzPts val="1500"/>
              <a:buChar char="●"/>
            </a:pPr>
            <a:r>
              <a:rPr lang="en-GB" sz="1500"/>
              <a:t>Refined the data: What did we do with nulls? What columns did we keep? How did we self-generate the data based on the real dataset?</a:t>
            </a:r>
            <a:endParaRPr sz="1500"/>
          </a:p>
          <a:p>
            <a:pPr indent="0" lvl="0" marL="457200" rtl="0" algn="l">
              <a:spcBef>
                <a:spcPts val="1200"/>
              </a:spcBef>
              <a:spcAft>
                <a:spcPts val="0"/>
              </a:spcAft>
              <a:buNone/>
            </a:pPr>
            <a:r>
              <a:t/>
            </a:r>
            <a:endParaRPr sz="1500"/>
          </a:p>
          <a:p>
            <a:pPr indent="-323850" lvl="0" marL="457200" rtl="0" algn="l">
              <a:spcBef>
                <a:spcPts val="1200"/>
              </a:spcBef>
              <a:spcAft>
                <a:spcPts val="0"/>
              </a:spcAft>
              <a:buSzPts val="1500"/>
              <a:buChar char="●"/>
            </a:pPr>
            <a:r>
              <a:rPr lang="en-GB" sz="1500"/>
              <a:t>Simulating health data</a:t>
            </a:r>
            <a:endParaRPr sz="1500"/>
          </a:p>
          <a:p>
            <a:pPr indent="0" lvl="0" marL="0" rtl="0" algn="l">
              <a:spcBef>
                <a:spcPts val="1200"/>
              </a:spcBef>
              <a:spcAft>
                <a:spcPts val="0"/>
              </a:spcAft>
              <a:buNone/>
            </a:pPr>
            <a:r>
              <a:t/>
            </a:r>
            <a:endParaRPr sz="1500"/>
          </a:p>
          <a:p>
            <a:pPr indent="0" lvl="0" marL="457200" rtl="0" algn="l">
              <a:spcBef>
                <a:spcPts val="1200"/>
              </a:spcBef>
              <a:spcAft>
                <a:spcPts val="1200"/>
              </a:spcAft>
              <a:buNone/>
            </a:pPr>
            <a:r>
              <a:t/>
            </a:r>
            <a:endParaRPr sz="1500"/>
          </a:p>
        </p:txBody>
      </p:sp>
      <p:pic>
        <p:nvPicPr>
          <p:cNvPr id="151" name="Google Shape;151;p15" title="Sensors_AQMesh-pod-scaled.jpg"/>
          <p:cNvPicPr preferRelativeResize="0"/>
          <p:nvPr/>
        </p:nvPicPr>
        <p:blipFill rotWithShape="1">
          <a:blip r:embed="rId3">
            <a:alphaModFix/>
          </a:blip>
          <a:srcRect b="0" l="0" r="0" t="0"/>
          <a:stretch/>
        </p:blipFill>
        <p:spPr>
          <a:xfrm>
            <a:off x="6569250" y="272050"/>
            <a:ext cx="2312975" cy="2183552"/>
          </a:xfrm>
          <a:prstGeom prst="rect">
            <a:avLst/>
          </a:prstGeom>
          <a:noFill/>
          <a:ln>
            <a:noFill/>
          </a:ln>
        </p:spPr>
      </p:pic>
    </p:spTree>
  </p:cSld>
  <p:clrMapOvr>
    <a:masterClrMapping/>
  </p:clrMapOvr>
</p:sld>
</file>

<file path=ppt/slides/slide4.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55" name="Shape 155"/>
        <p:cNvGrpSpPr/>
        <p:nvPr/>
      </p:nvGrpSpPr>
      <p:grpSpPr>
        <a:xfrm>
          <a:off x="0" y="0"/>
          <a:ext cx="0" cy="0"/>
          <a:chOff x="0" y="0"/>
          <a:chExt cx="0" cy="0"/>
        </a:xfrm>
      </p:grpSpPr>
      <p:sp>
        <p:nvSpPr>
          <p:cNvPr id="156" name="Google Shape;156;p16"/>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Initial Data Analysis</a:t>
            </a:r>
            <a:endParaRPr/>
          </a:p>
        </p:txBody>
      </p:sp>
      <p:sp>
        <p:nvSpPr>
          <p:cNvPr id="157" name="Google Shape;157;p16"/>
          <p:cNvSpPr txBox="1"/>
          <p:nvPr>
            <p:ph idx="1" type="body"/>
          </p:nvPr>
        </p:nvSpPr>
        <p:spPr>
          <a:xfrm>
            <a:off x="1297500" y="1567550"/>
            <a:ext cx="7038900" cy="2911200"/>
          </a:xfrm>
          <a:prstGeom prst="rect">
            <a:avLst/>
          </a:prstGeom>
        </p:spPr>
        <p:txBody>
          <a:bodyPr anchorCtr="0" anchor="t" bIns="91425" lIns="91425" spcFirstLastPara="1" rIns="91425" wrap="square" tIns="91425">
            <a:noAutofit/>
          </a:bodyPr>
          <a:lstStyle/>
          <a:p>
            <a:pPr indent="-323850" lvl="0" marL="457200" marR="0" rtl="0" algn="l">
              <a:lnSpc>
                <a:spcPct val="115000"/>
              </a:lnSpc>
              <a:spcBef>
                <a:spcPts val="0"/>
              </a:spcBef>
              <a:spcAft>
                <a:spcPts val="0"/>
              </a:spcAft>
              <a:buSzPts val="1500"/>
              <a:buChar char="●"/>
            </a:pPr>
            <a:r>
              <a:rPr b="1" lang="en-GB" sz="1500"/>
              <a:t>PM2.5 (µg/m³):</a:t>
            </a:r>
            <a:br>
              <a:rPr lang="en-GB" sz="1500"/>
            </a:br>
            <a:r>
              <a:rPr lang="en-GB" sz="1500"/>
              <a:t>Mean: 11.93</a:t>
            </a:r>
            <a:br>
              <a:rPr lang="en-GB" sz="1500"/>
            </a:br>
            <a:r>
              <a:rPr lang="en-GB" sz="1500"/>
              <a:t>Std Dev: 12.69</a:t>
            </a:r>
            <a:br>
              <a:rPr lang="en-GB" sz="1500"/>
            </a:br>
            <a:r>
              <a:rPr lang="en-GB" sz="1500"/>
              <a:t>Reflects moderate urban pollution, with significant variation across locations.</a:t>
            </a:r>
            <a:endParaRPr sz="1500"/>
          </a:p>
          <a:p>
            <a:pPr indent="-323850" lvl="0" marL="457200" marR="0" rtl="0" algn="l">
              <a:lnSpc>
                <a:spcPct val="115000"/>
              </a:lnSpc>
              <a:spcBef>
                <a:spcPts val="0"/>
              </a:spcBef>
              <a:spcAft>
                <a:spcPts val="0"/>
              </a:spcAft>
              <a:buSzPts val="1500"/>
              <a:buChar char="●"/>
            </a:pPr>
            <a:r>
              <a:rPr b="1" lang="en-GB" sz="1500"/>
              <a:t>NO2 (µg/m³):</a:t>
            </a:r>
            <a:br>
              <a:rPr lang="en-GB" sz="1500"/>
            </a:br>
            <a:r>
              <a:rPr lang="en-GB" sz="1500"/>
              <a:t>Mean: 38.25</a:t>
            </a:r>
            <a:br>
              <a:rPr lang="en-GB" sz="1500"/>
            </a:br>
            <a:r>
              <a:rPr lang="en-GB" sz="1500"/>
              <a:t>Std Dev: 23.20</a:t>
            </a:r>
            <a:br>
              <a:rPr lang="en-GB" sz="1500"/>
            </a:br>
            <a:r>
              <a:rPr lang="en-GB" sz="1500"/>
              <a:t>Common in urban areas, with high variability influenced by traffic and weather.</a:t>
            </a:r>
            <a:endParaRPr sz="1100">
              <a:solidFill>
                <a:srgbClr val="000000"/>
              </a:solidFill>
              <a:latin typeface="Arial"/>
              <a:ea typeface="Arial"/>
              <a:cs typeface="Arial"/>
              <a:sym typeface="Arial"/>
            </a:endParaRPr>
          </a:p>
          <a:p>
            <a:pPr indent="0" lvl="0" marL="0" rtl="0" algn="l">
              <a:spcBef>
                <a:spcPts val="1200"/>
              </a:spcBef>
              <a:spcAft>
                <a:spcPts val="1200"/>
              </a:spcAft>
              <a:buNone/>
            </a:pPr>
            <a:r>
              <a:t/>
            </a:r>
            <a:endParaRPr sz="1500"/>
          </a:p>
        </p:txBody>
      </p:sp>
    </p:spTree>
  </p:cSld>
  <p:clrMapOvr>
    <a:masterClrMapping/>
  </p:clrMapOvr>
</p:sld>
</file>

<file path=ppt/slides/slide5.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61" name="Shape 161"/>
        <p:cNvGrpSpPr/>
        <p:nvPr/>
      </p:nvGrpSpPr>
      <p:grpSpPr>
        <a:xfrm>
          <a:off x="0" y="0"/>
          <a:ext cx="0" cy="0"/>
          <a:chOff x="0" y="0"/>
          <a:chExt cx="0" cy="0"/>
        </a:xfrm>
      </p:grpSpPr>
      <p:sp>
        <p:nvSpPr>
          <p:cNvPr id="162" name="Google Shape;162;p17"/>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Spatial Analysis</a:t>
            </a:r>
            <a:endParaRPr/>
          </a:p>
        </p:txBody>
      </p:sp>
      <p:sp>
        <p:nvSpPr>
          <p:cNvPr id="163" name="Google Shape;163;p17"/>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27 locations had NO2 means above 40 µg/m³, the highest WHO threshold, making these areas less desirable to live in. Six locations exceeded 50 µg/m³, with one (London Wall) surpassing 60 µg/m³. </a:t>
            </a:r>
            <a:endParaRPr/>
          </a:p>
          <a:p>
            <a:pPr indent="0" lvl="0" marL="0" rtl="0" algn="l">
              <a:spcBef>
                <a:spcPts val="1200"/>
              </a:spcBef>
              <a:spcAft>
                <a:spcPts val="0"/>
              </a:spcAft>
              <a:buNone/>
            </a:pPr>
            <a:r>
              <a:rPr lang="en-GB"/>
              <a:t>Even the locations with the lowest averages (Wyndham Road, Bonington Road, Triangle Adventure Playground) had averages over 24</a:t>
            </a:r>
            <a:r>
              <a:rPr lang="en-GB"/>
              <a:t>µg/m³.</a:t>
            </a:r>
            <a:endParaRPr/>
          </a:p>
          <a:p>
            <a:pPr indent="0" lvl="0" marL="0" rtl="0" algn="l">
              <a:spcBef>
                <a:spcPts val="1200"/>
              </a:spcBef>
              <a:spcAft>
                <a:spcPts val="1200"/>
              </a:spcAft>
              <a:buNone/>
            </a:pPr>
            <a:r>
              <a:t/>
            </a:r>
            <a:endParaRPr/>
          </a:p>
        </p:txBody>
      </p:sp>
      <p:pic>
        <p:nvPicPr>
          <p:cNvPr id="164" name="Google Shape;164;p17" title="pollution heat map screen grab.png"/>
          <p:cNvPicPr preferRelativeResize="0"/>
          <p:nvPr/>
        </p:nvPicPr>
        <p:blipFill>
          <a:blip r:embed="rId3">
            <a:alphaModFix/>
          </a:blip>
          <a:stretch>
            <a:fillRect/>
          </a:stretch>
        </p:blipFill>
        <p:spPr>
          <a:xfrm>
            <a:off x="5816750" y="3063975"/>
            <a:ext cx="3327250" cy="2079524"/>
          </a:xfrm>
          <a:prstGeom prst="rect">
            <a:avLst/>
          </a:prstGeom>
          <a:noFill/>
          <a:ln>
            <a:noFill/>
          </a:ln>
        </p:spPr>
      </p:pic>
      <p:pic>
        <p:nvPicPr>
          <p:cNvPr id="165" name="Google Shape;165;p17" title="Screenshot 2025-03-19 at 12.42.10.png"/>
          <p:cNvPicPr preferRelativeResize="0"/>
          <p:nvPr/>
        </p:nvPicPr>
        <p:blipFill>
          <a:blip r:embed="rId4">
            <a:alphaModFix/>
          </a:blip>
          <a:stretch>
            <a:fillRect/>
          </a:stretch>
        </p:blipFill>
        <p:spPr>
          <a:xfrm>
            <a:off x="0" y="3063973"/>
            <a:ext cx="3327250" cy="2079527"/>
          </a:xfrm>
          <a:prstGeom prst="rect">
            <a:avLst/>
          </a:prstGeom>
          <a:noFill/>
          <a:ln>
            <a:noFill/>
          </a:ln>
        </p:spPr>
      </p:pic>
      <p:sp>
        <p:nvSpPr>
          <p:cNvPr id="166" name="Google Shape;166;p17"/>
          <p:cNvSpPr txBox="1"/>
          <p:nvPr/>
        </p:nvSpPr>
        <p:spPr>
          <a:xfrm>
            <a:off x="3417950" y="3063975"/>
            <a:ext cx="2265600" cy="2013300"/>
          </a:xfrm>
          <a:prstGeom prst="rect">
            <a:avLst/>
          </a:prstGeom>
          <a:noFill/>
          <a:ln>
            <a:noFill/>
          </a:ln>
        </p:spPr>
        <p:txBody>
          <a:bodyPr anchorCtr="0" anchor="t" bIns="91425" lIns="91425" spcFirstLastPara="1" rIns="91425" wrap="square" tIns="91425">
            <a:noAutofit/>
          </a:bodyPr>
          <a:lstStyle/>
          <a:p>
            <a:pPr indent="0" lvl="0" marL="0" rtl="0" algn="l">
              <a:lnSpc>
                <a:spcPct val="115000"/>
              </a:lnSpc>
              <a:spcBef>
                <a:spcPts val="0"/>
              </a:spcBef>
              <a:spcAft>
                <a:spcPts val="1200"/>
              </a:spcAft>
              <a:buNone/>
            </a:pPr>
            <a:r>
              <a:rPr lang="en-GB" sz="1300">
                <a:solidFill>
                  <a:schemeClr val="lt1"/>
                </a:solidFill>
                <a:latin typeface="Lato"/>
                <a:ea typeface="Lato"/>
                <a:cs typeface="Lato"/>
                <a:sym typeface="Lato"/>
              </a:rPr>
              <a:t>We generated interactive heat maps for PM2.5 (left) and NO2 (right) clearly showing pollutant hotspots across London:</a:t>
            </a:r>
            <a:endParaRPr sz="1300">
              <a:solidFill>
                <a:schemeClr val="lt1"/>
              </a:solidFill>
              <a:latin typeface="Lato"/>
              <a:ea typeface="Lato"/>
              <a:cs typeface="Lato"/>
              <a:sym typeface="Lato"/>
            </a:endParaRPr>
          </a:p>
        </p:txBody>
      </p:sp>
    </p:spTree>
  </p:cSld>
  <p:clrMapOvr>
    <a:masterClrMapping/>
  </p:clrMapOvr>
</p:sld>
</file>

<file path=ppt/slides/slide6.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0" name="Shape 170"/>
        <p:cNvGrpSpPr/>
        <p:nvPr/>
      </p:nvGrpSpPr>
      <p:grpSpPr>
        <a:xfrm>
          <a:off x="0" y="0"/>
          <a:ext cx="0" cy="0"/>
          <a:chOff x="0" y="0"/>
          <a:chExt cx="0" cy="0"/>
        </a:xfrm>
      </p:grpSpPr>
      <p:sp>
        <p:nvSpPr>
          <p:cNvPr id="171" name="Google Shape;171;p18"/>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Spatial Analysis: K Means Clustering</a:t>
            </a:r>
            <a:endParaRPr/>
          </a:p>
        </p:txBody>
      </p:sp>
      <p:sp>
        <p:nvSpPr>
          <p:cNvPr id="172" name="Google Shape;172;p18"/>
          <p:cNvSpPr txBox="1"/>
          <p:nvPr>
            <p:ph idx="1" type="body"/>
          </p:nvPr>
        </p:nvSpPr>
        <p:spPr>
          <a:xfrm>
            <a:off x="1297500" y="1567550"/>
            <a:ext cx="7038900" cy="29112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We used K-means clustering to groups locations into low, medium, and high pollution zones. This Highlights pollution hotspots (e.g., near traffic, factories). Shows cleaner routes (for running/cycling). Found a lot of hotspots towards the center of the city.</a:t>
            </a:r>
            <a:endParaRPr/>
          </a:p>
        </p:txBody>
      </p:sp>
      <p:pic>
        <p:nvPicPr>
          <p:cNvPr id="173" name="Google Shape;173;p18"/>
          <p:cNvPicPr preferRelativeResize="0"/>
          <p:nvPr/>
        </p:nvPicPr>
        <p:blipFill>
          <a:blip r:embed="rId3">
            <a:alphaModFix/>
          </a:blip>
          <a:stretch>
            <a:fillRect/>
          </a:stretch>
        </p:blipFill>
        <p:spPr>
          <a:xfrm>
            <a:off x="2455625" y="2460325"/>
            <a:ext cx="3473224" cy="2683175"/>
          </a:xfrm>
          <a:prstGeom prst="rect">
            <a:avLst/>
          </a:prstGeom>
          <a:noFill/>
          <a:ln>
            <a:noFill/>
          </a:ln>
        </p:spPr>
      </p:pic>
    </p:spTree>
  </p:cSld>
  <p:clrMapOvr>
    <a:masterClrMapping/>
  </p:clrMapOvr>
</p:sld>
</file>

<file path=ppt/slides/slide7.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77" name="Shape 177"/>
        <p:cNvGrpSpPr/>
        <p:nvPr/>
      </p:nvGrpSpPr>
      <p:grpSpPr>
        <a:xfrm>
          <a:off x="0" y="0"/>
          <a:ext cx="0" cy="0"/>
          <a:chOff x="0" y="0"/>
          <a:chExt cx="0" cy="0"/>
        </a:xfrm>
      </p:grpSpPr>
      <p:sp>
        <p:nvSpPr>
          <p:cNvPr id="178" name="Google Shape;178;p19"/>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Temporal Trends</a:t>
            </a:r>
            <a:endParaRPr/>
          </a:p>
        </p:txBody>
      </p:sp>
      <p:sp>
        <p:nvSpPr>
          <p:cNvPr id="179" name="Google Shape;179;p19"/>
          <p:cNvSpPr txBox="1"/>
          <p:nvPr>
            <p:ph idx="1" type="body"/>
          </p:nvPr>
        </p:nvSpPr>
        <p:spPr>
          <a:xfrm>
            <a:off x="1297500" y="1567550"/>
            <a:ext cx="2131500" cy="3100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Diagram included hourly means for each pollutant and highest WHO recommended hourly levels for each.</a:t>
            </a:r>
            <a:endParaRPr/>
          </a:p>
          <a:p>
            <a:pPr indent="0" lvl="0" marL="0" marR="0" rtl="0" algn="l">
              <a:lnSpc>
                <a:spcPct val="115000"/>
              </a:lnSpc>
              <a:spcBef>
                <a:spcPts val="1200"/>
              </a:spcBef>
              <a:spcAft>
                <a:spcPts val="0"/>
              </a:spcAft>
              <a:buNone/>
            </a:pPr>
            <a:r>
              <a:rPr lang="en-GB"/>
              <a:t>The WHO recommends 24-hour average levels of NO2  and PM2.5 to be 25 µg/m3 and 1</a:t>
            </a:r>
            <a:r>
              <a:rPr lang="en-GB"/>
              <a:t>5 µg/m3</a:t>
            </a:r>
            <a:r>
              <a:rPr lang="en-GB"/>
              <a:t>to protect human health.</a:t>
            </a:r>
            <a:endParaRPr/>
          </a:p>
          <a:p>
            <a:pPr indent="0" lvl="0" marL="0" rtl="0" algn="l">
              <a:spcBef>
                <a:spcPts val="1200"/>
              </a:spcBef>
              <a:spcAft>
                <a:spcPts val="1200"/>
              </a:spcAft>
              <a:buNone/>
            </a:pPr>
            <a:r>
              <a:rPr lang="en-GB"/>
              <a:t>We clearly see rush hour spikes.</a:t>
            </a:r>
            <a:endParaRPr/>
          </a:p>
        </p:txBody>
      </p:sp>
      <p:pic>
        <p:nvPicPr>
          <p:cNvPr id="180" name="Google Shape;180;p19"/>
          <p:cNvPicPr preferRelativeResize="0"/>
          <p:nvPr/>
        </p:nvPicPr>
        <p:blipFill>
          <a:blip r:embed="rId3">
            <a:alphaModFix/>
          </a:blip>
          <a:stretch>
            <a:fillRect/>
          </a:stretch>
        </p:blipFill>
        <p:spPr>
          <a:xfrm>
            <a:off x="3476075" y="1567550"/>
            <a:ext cx="5547575" cy="3100324"/>
          </a:xfrm>
          <a:prstGeom prst="rect">
            <a:avLst/>
          </a:prstGeom>
          <a:noFill/>
          <a:ln>
            <a:noFill/>
          </a:ln>
        </p:spPr>
      </p:pic>
    </p:spTree>
  </p:cSld>
  <p:clrMapOvr>
    <a:masterClrMapping/>
  </p:clrMapOvr>
</p:sld>
</file>

<file path=ppt/slides/slide8.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84" name="Shape 184"/>
        <p:cNvGrpSpPr/>
        <p:nvPr/>
      </p:nvGrpSpPr>
      <p:grpSpPr>
        <a:xfrm>
          <a:off x="0" y="0"/>
          <a:ext cx="0" cy="0"/>
          <a:chOff x="0" y="0"/>
          <a:chExt cx="0" cy="0"/>
        </a:xfrm>
      </p:grpSpPr>
      <p:sp>
        <p:nvSpPr>
          <p:cNvPr id="185" name="Google Shape;185;p20"/>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Temporal Trends</a:t>
            </a:r>
            <a:endParaRPr/>
          </a:p>
        </p:txBody>
      </p:sp>
      <p:sp>
        <p:nvSpPr>
          <p:cNvPr id="186" name="Google Shape;186;p20"/>
          <p:cNvSpPr txBox="1"/>
          <p:nvPr>
            <p:ph idx="1" type="body"/>
          </p:nvPr>
        </p:nvSpPr>
        <p:spPr>
          <a:xfrm>
            <a:off x="1297500" y="1567550"/>
            <a:ext cx="2131500" cy="3100200"/>
          </a:xfrm>
          <a:prstGeom prst="rect">
            <a:avLst/>
          </a:prstGeom>
        </p:spPr>
        <p:txBody>
          <a:bodyPr anchorCtr="0" anchor="t" bIns="91425" lIns="91425" spcFirstLastPara="1" rIns="91425" wrap="square" tIns="91425">
            <a:normAutofit fontScale="92500"/>
          </a:bodyPr>
          <a:lstStyle/>
          <a:p>
            <a:pPr indent="0" lvl="0" marL="0" rtl="0" algn="l">
              <a:spcBef>
                <a:spcPts val="0"/>
              </a:spcBef>
              <a:spcAft>
                <a:spcPts val="0"/>
              </a:spcAft>
              <a:buNone/>
            </a:pPr>
            <a:r>
              <a:rPr lang="en-GB"/>
              <a:t>Diagram included monthly means for each pollutant and highest WHO recommended daily levels for each.</a:t>
            </a:r>
            <a:endParaRPr/>
          </a:p>
          <a:p>
            <a:pPr indent="0" lvl="0" marL="0" rtl="0" algn="l">
              <a:spcBef>
                <a:spcPts val="1200"/>
              </a:spcBef>
              <a:spcAft>
                <a:spcPts val="0"/>
              </a:spcAft>
              <a:buNone/>
            </a:pPr>
            <a:r>
              <a:rPr lang="en-GB"/>
              <a:t>The WHO recommends 24-hour average levels of NO2  and PM2.5 to be 25 µg/m3 and 15 µg/m3to protect human health.</a:t>
            </a:r>
            <a:endParaRPr/>
          </a:p>
          <a:p>
            <a:pPr indent="0" lvl="0" marL="0" marR="0" rtl="0" algn="l">
              <a:lnSpc>
                <a:spcPct val="115000"/>
              </a:lnSpc>
              <a:spcBef>
                <a:spcPts val="1200"/>
              </a:spcBef>
              <a:spcAft>
                <a:spcPts val="1200"/>
              </a:spcAft>
              <a:buNone/>
            </a:pPr>
            <a:r>
              <a:rPr lang="en-GB"/>
              <a:t>Air quality better in spring and summer months than autumn and winter months. </a:t>
            </a:r>
            <a:endParaRPr/>
          </a:p>
        </p:txBody>
      </p:sp>
      <p:pic>
        <p:nvPicPr>
          <p:cNvPr id="187" name="Google Shape;187;p20"/>
          <p:cNvPicPr preferRelativeResize="0"/>
          <p:nvPr/>
        </p:nvPicPr>
        <p:blipFill rotWithShape="1">
          <a:blip r:embed="rId3">
            <a:alphaModFix/>
          </a:blip>
          <a:srcRect b="0" l="0" r="0" t="0"/>
          <a:stretch/>
        </p:blipFill>
        <p:spPr>
          <a:xfrm>
            <a:off x="3476075" y="1567550"/>
            <a:ext cx="5547575" cy="3100324"/>
          </a:xfrm>
          <a:prstGeom prst="rect">
            <a:avLst/>
          </a:prstGeom>
          <a:noFill/>
          <a:ln>
            <a:noFill/>
          </a:ln>
        </p:spPr>
      </p:pic>
    </p:spTree>
  </p:cSld>
  <p:clrMapOvr>
    <a:masterClrMapping/>
  </p:clrMapOvr>
</p:sld>
</file>

<file path=ppt/slides/slide9.xml><?xml version="1.0" encoding="utf-8"?>
<p:sld xmlns:a="http://schemas.openxmlformats.org/drawingml/2006/main" xmlns:r="http://schemas.openxmlformats.org/officeDocument/2006/relationships" xmlns:mc="http://schemas.openxmlformats.org/markup-compatibility/2006" xmlns:mv="urn:schemas-microsoft-com:mac:vml" xmlns:p="http://schemas.openxmlformats.org/presentationml/2006/main" xmlns:c="http://schemas.openxmlformats.org/drawingml/2006/chart" xmlns:dgm="http://schemas.openxmlformats.org/drawingml/2006/diagram" xmlns:o="urn:schemas-microsoft-com:office:office" xmlns:v="urn:schemas-microsoft-com:vml" xmlns:pvml="urn:schemas-microsoft-com:office:powerpoint" xmlns:com="http://schemas.openxmlformats.org/drawingml/2006/compatibility" xmlns:p14="http://schemas.microsoft.com/office/powerpoint/2010/main" xmlns:p15="http://schemas.microsoft.com/office/powerpoint/2012/main" xmlns:ahyp="http://schemas.microsoft.com/office/drawing/2018/hyperlinkcolor">
  <p:cSld>
    <p:spTree>
      <p:nvGrpSpPr>
        <p:cNvPr id="191" name="Shape 191"/>
        <p:cNvGrpSpPr/>
        <p:nvPr/>
      </p:nvGrpSpPr>
      <p:grpSpPr>
        <a:xfrm>
          <a:off x="0" y="0"/>
          <a:ext cx="0" cy="0"/>
          <a:chOff x="0" y="0"/>
          <a:chExt cx="0" cy="0"/>
        </a:xfrm>
      </p:grpSpPr>
      <p:sp>
        <p:nvSpPr>
          <p:cNvPr id="192" name="Google Shape;192;p21"/>
          <p:cNvSpPr txBox="1"/>
          <p:nvPr>
            <p:ph type="title"/>
          </p:nvPr>
        </p:nvSpPr>
        <p:spPr>
          <a:xfrm>
            <a:off x="1297500" y="393750"/>
            <a:ext cx="7038900" cy="914100"/>
          </a:xfrm>
          <a:prstGeom prst="rect">
            <a:avLst/>
          </a:prstGeom>
        </p:spPr>
        <p:txBody>
          <a:bodyPr anchorCtr="0" anchor="t" bIns="91425" lIns="91425" spcFirstLastPara="1" rIns="91425" wrap="square" tIns="91425">
            <a:normAutofit/>
          </a:bodyPr>
          <a:lstStyle/>
          <a:p>
            <a:pPr indent="0" lvl="0" marL="0" rtl="0" algn="l">
              <a:spcBef>
                <a:spcPts val="0"/>
              </a:spcBef>
              <a:spcAft>
                <a:spcPts val="0"/>
              </a:spcAft>
              <a:buNone/>
            </a:pPr>
            <a:r>
              <a:rPr lang="en-GB"/>
              <a:t>Temporal Trends</a:t>
            </a:r>
            <a:endParaRPr/>
          </a:p>
        </p:txBody>
      </p:sp>
      <p:sp>
        <p:nvSpPr>
          <p:cNvPr id="193" name="Google Shape;193;p21"/>
          <p:cNvSpPr txBox="1"/>
          <p:nvPr>
            <p:ph idx="1" type="body"/>
          </p:nvPr>
        </p:nvSpPr>
        <p:spPr>
          <a:xfrm>
            <a:off x="1297500" y="1567550"/>
            <a:ext cx="2131500" cy="3100200"/>
          </a:xfrm>
          <a:prstGeom prst="rect">
            <a:avLst/>
          </a:prstGeom>
        </p:spPr>
        <p:txBody>
          <a:bodyPr anchorCtr="0" anchor="t" bIns="91425" lIns="91425" spcFirstLastPara="1" rIns="91425" wrap="square" tIns="91425">
            <a:normAutofit lnSpcReduction="10000"/>
          </a:bodyPr>
          <a:lstStyle/>
          <a:p>
            <a:pPr indent="0" lvl="0" marL="0" rtl="0" algn="l">
              <a:spcBef>
                <a:spcPts val="0"/>
              </a:spcBef>
              <a:spcAft>
                <a:spcPts val="0"/>
              </a:spcAft>
              <a:buNone/>
            </a:pPr>
            <a:r>
              <a:rPr lang="en-GB"/>
              <a:t>Diagram included daily means for each pollutant and highest WHO recommended daily levels for each.</a:t>
            </a:r>
            <a:endParaRPr/>
          </a:p>
          <a:p>
            <a:pPr indent="0" lvl="0" marL="0" rtl="0" algn="l">
              <a:spcBef>
                <a:spcPts val="1200"/>
              </a:spcBef>
              <a:spcAft>
                <a:spcPts val="0"/>
              </a:spcAft>
              <a:buNone/>
            </a:pPr>
            <a:r>
              <a:rPr lang="en-GB"/>
              <a:t>The WHO recommends 24-hour average levels of NO2  and PM2.5 to be 25 µg/m3 and 15 µg/m3to protect human health.</a:t>
            </a:r>
            <a:endParaRPr/>
          </a:p>
          <a:p>
            <a:pPr indent="0" lvl="0" marL="0" rtl="0" algn="l">
              <a:spcBef>
                <a:spcPts val="1200"/>
              </a:spcBef>
              <a:spcAft>
                <a:spcPts val="0"/>
              </a:spcAft>
              <a:buNone/>
            </a:pPr>
            <a:r>
              <a:rPr lang="en-GB"/>
              <a:t>Found lower levels of pollutants at weekends. </a:t>
            </a:r>
            <a:endParaRPr/>
          </a:p>
        </p:txBody>
      </p:sp>
      <p:pic>
        <p:nvPicPr>
          <p:cNvPr id="194" name="Google Shape;194;p21"/>
          <p:cNvPicPr preferRelativeResize="0"/>
          <p:nvPr/>
        </p:nvPicPr>
        <p:blipFill rotWithShape="1">
          <a:blip r:embed="rId3">
            <a:alphaModFix/>
          </a:blip>
          <a:srcRect b="0" l="0" r="0" t="0"/>
          <a:stretch/>
        </p:blipFill>
        <p:spPr>
          <a:xfrm>
            <a:off x="3476075" y="1567550"/>
            <a:ext cx="5547575" cy="3100324"/>
          </a:xfrm>
          <a:prstGeom prst="rect">
            <a:avLst/>
          </a:prstGeom>
          <a:noFill/>
          <a:ln>
            <a:noFill/>
          </a:ln>
        </p:spPr>
      </p:pic>
    </p:spTree>
  </p:cSld>
  <p:clrMapOvr>
    <a:masterClrMapping/>
  </p:clrMapOvr>
</p:sld>
</file>

<file path=ppt/theme/theme1.xml><?xml version="1.0" encoding="utf-8"?>
<a:theme xmlns:a="http://schemas.openxmlformats.org/drawingml/2006/main" xmlns:r="http://schemas.openxmlformats.org/officeDocument/2006/relationships" name="Focus">
  <a:themeElements>
    <a:clrScheme name="Focus">
      <a:dk1>
        <a:srgbClr val="1B212C"/>
      </a:dk1>
      <a:lt1>
        <a:srgbClr val="FFFFFF"/>
      </a:lt1>
      <a:dk2>
        <a:srgbClr val="D9D9D9"/>
      </a:dk2>
      <a:lt2>
        <a:srgbClr val="82C7A5"/>
      </a:lt2>
      <a:accent1>
        <a:srgbClr val="0145AC"/>
      </a:accent1>
      <a:accent2>
        <a:srgbClr val="EECE1A"/>
      </a:accent2>
      <a:accent3>
        <a:srgbClr val="4E5567"/>
      </a:accent3>
      <a:accent4>
        <a:srgbClr val="F4D6AD"/>
      </a:accent4>
      <a:accent5>
        <a:srgbClr val="7890CD"/>
      </a:accent5>
      <a:accent6>
        <a:srgbClr val="F15E22"/>
      </a:accent6>
      <a:hlink>
        <a:srgbClr val="7890CD"/>
      </a:hlink>
      <a:folHlink>
        <a:srgbClr val="7890CD"/>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

<file path=ppt/theme/theme2.xml><?xml version="1.0" encoding="utf-8"?>
<a:theme xmlns:a="http://schemas.openxmlformats.org/drawingml/2006/main" xmlns:r="http://schemas.openxmlformats.org/officeDocument/2006/relationships">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theme>
</file>